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63" r:id="rId5"/>
    <p:sldId id="258" r:id="rId6"/>
    <p:sldId id="266" r:id="rId7"/>
    <p:sldId id="265" r:id="rId8"/>
    <p:sldId id="267" r:id="rId9"/>
    <p:sldId id="26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08" y="-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ED3B-3907-4C99-A533-607EACCC5949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4C7A-EF18-4D56-BE01-8E7004B63A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4909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ED3B-3907-4C99-A533-607EACCC5949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4C7A-EF18-4D56-BE01-8E7004B63A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056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ED3B-3907-4C99-A533-607EACCC5949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4C7A-EF18-4D56-BE01-8E7004B63A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9037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ED3B-3907-4C99-A533-607EACCC5949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4C7A-EF18-4D56-BE01-8E7004B63A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596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ED3B-3907-4C99-A533-607EACCC5949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4C7A-EF18-4D56-BE01-8E7004B63A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819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ED3B-3907-4C99-A533-607EACCC5949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4C7A-EF18-4D56-BE01-8E7004B63A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925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ED3B-3907-4C99-A533-607EACCC5949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4C7A-EF18-4D56-BE01-8E7004B63A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0259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ED3B-3907-4C99-A533-607EACCC5949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4C7A-EF18-4D56-BE01-8E7004B63A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8332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ED3B-3907-4C99-A533-607EACCC5949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4C7A-EF18-4D56-BE01-8E7004B63A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3848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ED3B-3907-4C99-A533-607EACCC5949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4C7A-EF18-4D56-BE01-8E7004B63A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873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ED3B-3907-4C99-A533-607EACCC5949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4C7A-EF18-4D56-BE01-8E7004B63A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300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7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2ED3B-3907-4C99-A533-607EACCC5949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84C7A-EF18-4D56-BE01-8E7004B63A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587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6661" y="1519882"/>
            <a:ext cx="10307781" cy="334144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/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>
                <a:solidFill>
                  <a:srgbClr val="002060"/>
                </a:solidFill>
              </a:rPr>
              <a:t/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/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/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/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/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/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/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/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>Самоанализ 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>открытого по дисциплине 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>ПД.02 Информатика 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18200" y="4574309"/>
            <a:ext cx="6083300" cy="16867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002060"/>
                </a:solidFill>
              </a:rPr>
              <a:t>                                                  </a:t>
            </a:r>
            <a:r>
              <a:rPr lang="ru-RU" sz="3200" b="1" dirty="0" err="1" smtClean="0">
                <a:solidFill>
                  <a:srgbClr val="002060"/>
                </a:solidFill>
              </a:rPr>
              <a:t>Шешукова</a:t>
            </a:r>
            <a:r>
              <a:rPr lang="ru-RU" sz="3200" b="1" dirty="0" smtClean="0">
                <a:solidFill>
                  <a:srgbClr val="002060"/>
                </a:solidFill>
              </a:rPr>
              <a:t> Наталья Павловна,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002060"/>
                </a:solidFill>
              </a:rPr>
              <a:t>                      преподаватель 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00099" y="209549"/>
          <a:ext cx="1003301" cy="1003301"/>
        </p:xfrm>
        <a:graphic>
          <a:graphicData uri="http://schemas.openxmlformats.org/presentationml/2006/ole">
            <p:oleObj spid="_x0000_s1030" name="Точечный рисунок" r:id="rId3" imgW="1286055" imgH="1276190" progId="PBrush">
              <p:embed/>
            </p:oleObj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28800" y="206106"/>
            <a:ext cx="9093200" cy="1015663"/>
          </a:xfrm>
          <a:prstGeom prst="rect">
            <a:avLst/>
          </a:prstGeom>
          <a:solidFill>
            <a:srgbClr val="760000">
              <a:alpha val="8078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Министерство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образования и науки Республики Бурятия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ГБПОУ «Байкальский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многопрофильный колледж»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40739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78691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Цели учебного занятия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2581" y="1496291"/>
            <a:ext cx="10954327" cy="516312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i="1" dirty="0">
                <a:solidFill>
                  <a:srgbClr val="C00000"/>
                </a:solidFill>
              </a:rPr>
              <a:t>Образовательная: </a:t>
            </a:r>
            <a:r>
              <a:rPr lang="ru-RU" b="1" dirty="0">
                <a:solidFill>
                  <a:srgbClr val="002060"/>
                </a:solidFill>
              </a:rPr>
              <a:t>Формирование умений самостоятельно применять знания в комплексе, в новых, нестандартных условиях по изученным темам: «Кодирование и декодирование. Кодирование символов, графики, звуков и видео. Системы счисления</a:t>
            </a:r>
          </a:p>
          <a:p>
            <a:pPr algn="just"/>
            <a:r>
              <a:rPr lang="ru-RU" b="1" i="1" dirty="0">
                <a:solidFill>
                  <a:srgbClr val="C00000"/>
                </a:solidFill>
              </a:rPr>
              <a:t>Развивающая: </a:t>
            </a:r>
            <a:r>
              <a:rPr lang="ru-RU" b="1" dirty="0">
                <a:solidFill>
                  <a:srgbClr val="002060"/>
                </a:solidFill>
              </a:rPr>
              <a:t>Создание условий для интеллектуального развития личности, развития цифровых компетенций, логического мышления, памяти, внимательности, самостоятельности при выполнении заданий, творческих способностей</a:t>
            </a:r>
          </a:p>
          <a:p>
            <a:pPr algn="just"/>
            <a:r>
              <a:rPr lang="ru-RU" b="1" i="1" dirty="0">
                <a:solidFill>
                  <a:srgbClr val="C00000"/>
                </a:solidFill>
              </a:rPr>
              <a:t>Воспитательная: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Создание условий для воспитания информационной культуры, коммуникативной культуры, стремления добиваться высоких результатов, чувства коллективизма и умения работать в команде, ответственности, уверенности в собственных силах, творческого отношения к учебной деятельности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Валеологическая</a:t>
            </a:r>
            <a:r>
              <a:rPr lang="ru-RU" b="1" i="1" dirty="0">
                <a:solidFill>
                  <a:srgbClr val="C00000"/>
                </a:solidFill>
              </a:rPr>
              <a:t>: </a:t>
            </a:r>
            <a:r>
              <a:rPr lang="ru-RU" b="1" dirty="0">
                <a:solidFill>
                  <a:srgbClr val="002060"/>
                </a:solidFill>
              </a:rPr>
              <a:t>Создание условий для сохранения физического и психологического здоровья обучающихся.</a:t>
            </a:r>
          </a:p>
        </p:txBody>
      </p:sp>
    </p:spTree>
    <p:extLst>
      <p:ext uri="{BB962C8B-B14F-4D97-AF65-F5344CB8AC3E}">
        <p14:creationId xmlns="" xmlns:p14="http://schemas.microsoft.com/office/powerpoint/2010/main" val="3782731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690" y="851338"/>
            <a:ext cx="10515600" cy="528358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Структура урока соответствовала целям, типу и виду урока.</a:t>
            </a:r>
          </a:p>
          <a:p>
            <a:r>
              <a:rPr lang="ru-RU" b="1" dirty="0">
                <a:solidFill>
                  <a:srgbClr val="C00000"/>
                </a:solidFill>
              </a:rPr>
              <a:t>Тип урока </a:t>
            </a:r>
            <a:r>
              <a:rPr lang="ru-RU" b="1" dirty="0">
                <a:solidFill>
                  <a:srgbClr val="002060"/>
                </a:solidFill>
              </a:rPr>
              <a:t>– комплексное применения знаний и умений</a:t>
            </a:r>
          </a:p>
          <a:p>
            <a:r>
              <a:rPr lang="ru-RU" b="1" dirty="0">
                <a:solidFill>
                  <a:srgbClr val="C00000"/>
                </a:solidFill>
              </a:rPr>
              <a:t>Вид </a:t>
            </a:r>
            <a:r>
              <a:rPr lang="ru-RU" b="1" dirty="0" smtClean="0">
                <a:solidFill>
                  <a:srgbClr val="C00000"/>
                </a:solidFill>
              </a:rPr>
              <a:t>урока</a:t>
            </a:r>
            <a:r>
              <a:rPr lang="ru-RU" b="1" dirty="0" smtClean="0">
                <a:solidFill>
                  <a:srgbClr val="002060"/>
                </a:solidFill>
              </a:rPr>
              <a:t>– </a:t>
            </a:r>
            <a:r>
              <a:rPr lang="ru-RU" b="1" dirty="0">
                <a:solidFill>
                  <a:srgbClr val="002060"/>
                </a:solidFill>
              </a:rPr>
              <a:t>урок–конкурс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666" r="-666" b="28698"/>
          <a:stretch/>
        </p:blipFill>
        <p:spPr>
          <a:xfrm>
            <a:off x="5397595" y="3157376"/>
            <a:ext cx="6176922" cy="29775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22135" t="19997" r="12276" b="12868"/>
          <a:stretch/>
        </p:blipFill>
        <p:spPr>
          <a:xfrm>
            <a:off x="930699" y="2498344"/>
            <a:ext cx="4235669" cy="33948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8067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51641"/>
            <a:ext cx="10922876" cy="5707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Педагогические технологии: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Информационные </a:t>
            </a:r>
            <a:r>
              <a:rPr lang="ru-RU" b="1" dirty="0">
                <a:solidFill>
                  <a:srgbClr val="002060"/>
                </a:solidFill>
              </a:rPr>
              <a:t>технологии, игровые </a:t>
            </a:r>
            <a:r>
              <a:rPr lang="ru-RU" b="1" dirty="0" smtClean="0">
                <a:solidFill>
                  <a:srgbClr val="002060"/>
                </a:solidFill>
              </a:rPr>
              <a:t>технологии</a:t>
            </a:r>
          </a:p>
          <a:p>
            <a:pPr marL="0" indent="0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Методы обучения: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По </a:t>
            </a:r>
            <a:r>
              <a:rPr lang="ru-RU" b="1" dirty="0">
                <a:solidFill>
                  <a:srgbClr val="002060"/>
                </a:solidFill>
              </a:rPr>
              <a:t>источнику передачи информации, получения знаний: словесные, наглядные, </a:t>
            </a:r>
            <a:r>
              <a:rPr lang="ru-RU" b="1" dirty="0" smtClean="0">
                <a:solidFill>
                  <a:srgbClr val="002060"/>
                </a:solidFill>
              </a:rPr>
              <a:t>практические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По характеру познавательной деятельности: репродуктивный, частично-поисковый</a:t>
            </a:r>
          </a:p>
          <a:p>
            <a:r>
              <a:rPr lang="ru-RU" b="1" dirty="0">
                <a:solidFill>
                  <a:srgbClr val="002060"/>
                </a:solidFill>
              </a:rPr>
              <a:t>По активности деятельности обучающихся: метод самостоятельной работы обучающихся, игровые, интерактивные методы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2621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30316"/>
            <a:ext cx="10515600" cy="11140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Этапы урока: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376219"/>
            <a:ext cx="6062645" cy="5163126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1</a:t>
            </a:r>
            <a:r>
              <a:rPr lang="ru-RU" b="1" i="1" dirty="0">
                <a:solidFill>
                  <a:srgbClr val="002060"/>
                </a:solidFill>
              </a:rPr>
              <a:t>. Организационный этап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2. Мотивационный этап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3. Комплексное применение знаний и </a:t>
            </a:r>
            <a:r>
              <a:rPr lang="ru-RU" b="1" i="1" dirty="0" smtClean="0">
                <a:solidFill>
                  <a:srgbClr val="002060"/>
                </a:solidFill>
              </a:rPr>
              <a:t>умений</a:t>
            </a:r>
            <a:endParaRPr lang="ru-RU" b="1" i="1" dirty="0">
              <a:solidFill>
                <a:srgbClr val="002060"/>
              </a:solidFill>
            </a:endParaRPr>
          </a:p>
          <a:p>
            <a:r>
              <a:rPr lang="ru-RU" b="1" i="1" dirty="0">
                <a:solidFill>
                  <a:srgbClr val="002060"/>
                </a:solidFill>
              </a:rPr>
              <a:t>4. Контроль и самопроверка знаний и умений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5. Выдача домашнего задания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6.  Подведение  итогов </a:t>
            </a:r>
            <a:r>
              <a:rPr lang="ru-RU" b="1" i="1" dirty="0" smtClean="0">
                <a:solidFill>
                  <a:srgbClr val="002060"/>
                </a:solidFill>
              </a:rPr>
              <a:t>урока. Рефлексия</a:t>
            </a:r>
            <a:endParaRPr lang="ru-RU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23298" t="18940" r="9315" b="10353"/>
          <a:stretch/>
        </p:blipFill>
        <p:spPr>
          <a:xfrm>
            <a:off x="6900845" y="2296679"/>
            <a:ext cx="5106428" cy="30881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809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4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Этапы конкурса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br>
              <a:rPr lang="ru-RU" b="1" i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Этап </a:t>
            </a:r>
            <a:r>
              <a:rPr lang="ru-RU" b="1" i="1" dirty="0" smtClean="0">
                <a:solidFill>
                  <a:srgbClr val="002060"/>
                </a:solidFill>
              </a:rPr>
              <a:t>1 «Название команд» </a:t>
            </a:r>
            <a:endParaRPr lang="ru-RU" b="1" i="1" dirty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Этап 2 «Расшифруй </a:t>
            </a:r>
            <a:r>
              <a:rPr lang="ru-RU" b="1" i="1" dirty="0">
                <a:solidFill>
                  <a:srgbClr val="002060"/>
                </a:solidFill>
              </a:rPr>
              <a:t>фразу</a:t>
            </a:r>
            <a:r>
              <a:rPr lang="ru-RU" b="1" i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Этап </a:t>
            </a:r>
            <a:r>
              <a:rPr lang="ru-RU" b="1" i="1" dirty="0" smtClean="0">
                <a:solidFill>
                  <a:srgbClr val="002060"/>
                </a:solidFill>
              </a:rPr>
              <a:t>3 «</a:t>
            </a:r>
            <a:r>
              <a:rPr lang="ru-RU" b="1" i="1" dirty="0">
                <a:solidFill>
                  <a:srgbClr val="002060"/>
                </a:solidFill>
              </a:rPr>
              <a:t>Наступает новый год</a:t>
            </a:r>
            <a:r>
              <a:rPr lang="ru-RU" b="1" i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Этап 4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«Ключевой вопрос</a:t>
            </a:r>
            <a:r>
              <a:rPr lang="ru-RU" b="1" i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Этап </a:t>
            </a:r>
            <a:r>
              <a:rPr lang="ru-RU" b="1" i="1" dirty="0" smtClean="0">
                <a:solidFill>
                  <a:srgbClr val="002060"/>
                </a:solidFill>
              </a:rPr>
              <a:t>5 </a:t>
            </a:r>
            <a:r>
              <a:rPr lang="ru-RU" b="1" i="1" dirty="0">
                <a:solidFill>
                  <a:srgbClr val="002060"/>
                </a:solidFill>
              </a:rPr>
              <a:t>«Кто быстрее?»</a:t>
            </a:r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b="1" i="1" dirty="0">
                <a:solidFill>
                  <a:srgbClr val="002060"/>
                </a:solidFill>
              </a:rPr>
              <a:t>Этап </a:t>
            </a:r>
            <a:r>
              <a:rPr lang="ru-RU" b="1" i="1" dirty="0" smtClean="0">
                <a:solidFill>
                  <a:srgbClr val="002060"/>
                </a:solidFill>
              </a:rPr>
              <a:t>6 </a:t>
            </a:r>
            <a:r>
              <a:rPr lang="ru-RU" b="1" i="1" dirty="0">
                <a:solidFill>
                  <a:srgbClr val="002060"/>
                </a:solidFill>
              </a:rPr>
              <a:t>«Сколько обучающихся» </a:t>
            </a:r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В </a:t>
            </a:r>
            <a:r>
              <a:rPr lang="ru-RU" b="1" i="1" dirty="0">
                <a:solidFill>
                  <a:srgbClr val="002060"/>
                </a:solidFill>
              </a:rPr>
              <a:t>фокусе </a:t>
            </a:r>
            <a:r>
              <a:rPr lang="ru-RU" b="1" i="1" dirty="0" smtClean="0">
                <a:solidFill>
                  <a:srgbClr val="002060"/>
                </a:solidFill>
              </a:rPr>
              <a:t>физкультура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Этап </a:t>
            </a:r>
            <a:r>
              <a:rPr lang="ru-RU" b="1" i="1" dirty="0" smtClean="0">
                <a:solidFill>
                  <a:srgbClr val="002060"/>
                </a:solidFill>
              </a:rPr>
              <a:t>7 </a:t>
            </a:r>
            <a:r>
              <a:rPr lang="ru-RU" b="1" i="1" dirty="0">
                <a:solidFill>
                  <a:srgbClr val="002060"/>
                </a:solidFill>
              </a:rPr>
              <a:t>«В практической плоскости» </a:t>
            </a:r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b="1" i="1" dirty="0">
                <a:solidFill>
                  <a:srgbClr val="002060"/>
                </a:solidFill>
              </a:rPr>
              <a:t>Этап </a:t>
            </a:r>
            <a:r>
              <a:rPr lang="ru-RU" b="1" i="1" dirty="0" smtClean="0">
                <a:solidFill>
                  <a:srgbClr val="002060"/>
                </a:solidFill>
              </a:rPr>
              <a:t>8 </a:t>
            </a:r>
            <a:r>
              <a:rPr lang="ru-RU" b="1" i="1" dirty="0">
                <a:solidFill>
                  <a:srgbClr val="002060"/>
                </a:solidFill>
              </a:rPr>
              <a:t>«Веселая переменка»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b="35570"/>
          <a:stretch/>
        </p:blipFill>
        <p:spPr>
          <a:xfrm>
            <a:off x="6807200" y="2346036"/>
            <a:ext cx="4911695" cy="284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6706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963332" y="922867"/>
            <a:ext cx="8840862" cy="525409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Цифровая образовательная платформа «Мобильное электронное образование»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49" y="662753"/>
            <a:ext cx="2997201" cy="26787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971" y="2764228"/>
            <a:ext cx="4057029" cy="40937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984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Программное обеспечение  используемое на уроке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4048" y="1588656"/>
            <a:ext cx="8775988" cy="4719780"/>
          </a:xfrm>
        </p:spPr>
        <p:txBody>
          <a:bodyPr/>
          <a:lstStyle/>
          <a:p>
            <a:r>
              <a:rPr lang="ru-RU" sz="3200" b="1" i="1" dirty="0" err="1">
                <a:solidFill>
                  <a:srgbClr val="002060"/>
                </a:solidFill>
              </a:rPr>
              <a:t>Veyon</a:t>
            </a:r>
            <a:r>
              <a:rPr lang="ru-RU" sz="3200" b="1" i="1" dirty="0">
                <a:solidFill>
                  <a:srgbClr val="002060"/>
                </a:solidFill>
              </a:rPr>
              <a:t>-это бесплатное программное обеспечение с открытым исходным кодом для мониторинга компьютеров и управления классами, поддерживающее </a:t>
            </a:r>
            <a:r>
              <a:rPr lang="ru-RU" sz="3200" b="1" i="1" dirty="0" err="1">
                <a:solidFill>
                  <a:srgbClr val="002060"/>
                </a:solidFill>
              </a:rPr>
              <a:t>Linux</a:t>
            </a:r>
            <a:r>
              <a:rPr lang="ru-RU" sz="3200" b="1" i="1" dirty="0">
                <a:solidFill>
                  <a:srgbClr val="002060"/>
                </a:solidFill>
              </a:rPr>
              <a:t> и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Windows</a:t>
            </a:r>
            <a:endParaRPr lang="ru-RU" sz="3200" b="1" i="1" dirty="0" smtClean="0">
              <a:solidFill>
                <a:srgbClr val="002060"/>
              </a:solidFill>
            </a:endParaRPr>
          </a:p>
          <a:p>
            <a:endParaRPr lang="ru-RU" b="1" i="1" dirty="0" smtClean="0">
              <a:solidFill>
                <a:srgbClr val="002060"/>
              </a:solidFill>
            </a:endParaRPr>
          </a:p>
        </p:txBody>
      </p:sp>
      <p:pic>
        <p:nvPicPr>
          <p:cNvPr id="2052" name="Picture 4" descr="логоти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48" y="141172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-114" r="1" b="39825"/>
          <a:stretch/>
        </p:blipFill>
        <p:spPr>
          <a:xfrm>
            <a:off x="5597236" y="3634511"/>
            <a:ext cx="5578764" cy="29135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0291" y="3244334"/>
            <a:ext cx="52000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i="1" dirty="0" smtClean="0">
              <a:solidFill>
                <a:srgbClr val="002060"/>
              </a:solidFill>
            </a:endParaRPr>
          </a:p>
          <a:p>
            <a:endParaRPr lang="ru-RU" sz="3200" b="1" i="1" dirty="0">
              <a:solidFill>
                <a:srgbClr val="002060"/>
              </a:solidFill>
            </a:endParaRP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Программа </a:t>
            </a:r>
            <a:r>
              <a:rPr lang="ru-RU" sz="3200" b="1" i="1" dirty="0">
                <a:solidFill>
                  <a:srgbClr val="002060"/>
                </a:solidFill>
              </a:rPr>
              <a:t>для рефлексии</a:t>
            </a:r>
          </a:p>
        </p:txBody>
      </p:sp>
    </p:spTree>
    <p:extLst>
      <p:ext uri="{BB962C8B-B14F-4D97-AF65-F5344CB8AC3E}">
        <p14:creationId xmlns="" xmlns:p14="http://schemas.microsoft.com/office/powerpoint/2010/main" val="2562213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27585"/>
            <a:ext cx="10515600" cy="2207173"/>
          </a:xfrm>
        </p:spPr>
        <p:txBody>
          <a:bodyPr>
            <a:normAutofit/>
          </a:bodyPr>
          <a:lstStyle/>
          <a:p>
            <a:pPr algn="ctr"/>
            <a:r>
              <a:rPr lang="ru-RU" sz="7200" b="1" i="1" dirty="0">
                <a:solidFill>
                  <a:srgbClr val="C00000"/>
                </a:solidFill>
              </a:rPr>
              <a:t>Спасибо за внимание!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786649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2306</TotalTime>
  <Words>332</Words>
  <Application>Microsoft Office PowerPoint</Application>
  <PresentationFormat>Произвольный</PresentationFormat>
  <Paragraphs>43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Точечный рисунок</vt:lpstr>
      <vt:lpstr>         Самоанализ  открытого по дисциплине  ПД.02 Информатика  </vt:lpstr>
      <vt:lpstr>Цели учебного занятия</vt:lpstr>
      <vt:lpstr>Слайд 3</vt:lpstr>
      <vt:lpstr>Слайд 4</vt:lpstr>
      <vt:lpstr>Этапы урока: </vt:lpstr>
      <vt:lpstr>  Этапы конкурса   </vt:lpstr>
      <vt:lpstr>Слайд 7</vt:lpstr>
      <vt:lpstr>Программное обеспечение  используемое на уроке</vt:lpstr>
      <vt:lpstr>Спасибо за внимание!  </vt:lpstr>
    </vt:vector>
  </TitlesOfParts>
  <Company>HP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</dc:creator>
  <cp:lastModifiedBy>User</cp:lastModifiedBy>
  <cp:revision>17</cp:revision>
  <dcterms:created xsi:type="dcterms:W3CDTF">2020-12-13T09:37:11Z</dcterms:created>
  <dcterms:modified xsi:type="dcterms:W3CDTF">2021-02-21T14:20:26Z</dcterms:modified>
</cp:coreProperties>
</file>