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5">
  <p:sldMasterIdLst>
    <p:sldMasterId id="2147483648" r:id="rId1"/>
  </p:sldMasterIdLst>
  <p:notesMasterIdLst>
    <p:notesMasterId r:id="rId5"/>
  </p:notesMasterIdLst>
  <p:sldIdLst>
    <p:sldId id="361" r:id="rId3"/>
    <p:sldId id="368" r:id="rId4"/>
    <p:sldId id="365" r:id="rId6"/>
    <p:sldId id="366" r:id="rId7"/>
    <p:sldId id="372" r:id="rId8"/>
    <p:sldId id="373" r:id="rId9"/>
    <p:sldId id="382" r:id="rId10"/>
    <p:sldId id="381" r:id="rId11"/>
    <p:sldId id="375" r:id="rId12"/>
    <p:sldId id="376" r:id="rId13"/>
    <p:sldId id="377" r:id="rId14"/>
    <p:sldId id="378" r:id="rId15"/>
    <p:sldId id="379" r:id="rId16"/>
    <p:sldId id="380" r:id="rId17"/>
    <p:sldId id="384" r:id="rId18"/>
    <p:sldId id="383" r:id="rId19"/>
    <p:sldId id="385" r:id="rId20"/>
    <p:sldId id="387" r:id="rId21"/>
    <p:sldId id="388" r:id="rId22"/>
    <p:sldId id="389" r:id="rId23"/>
    <p:sldId id="404" r:id="rId24"/>
    <p:sldId id="403" r:id="rId25"/>
    <p:sldId id="355" r:id="rId26"/>
    <p:sldId id="391" r:id="rId27"/>
    <p:sldId id="405" r:id="rId28"/>
    <p:sldId id="393" r:id="rId29"/>
    <p:sldId id="402" r:id="rId30"/>
    <p:sldId id="397" r:id="rId31"/>
    <p:sldId id="396" r:id="rId32"/>
    <p:sldId id="398" r:id="rId33"/>
    <p:sldId id="399" r:id="rId34"/>
    <p:sldId id="336" r:id="rId35"/>
  </p:sldIdLst>
  <p:sldSz cx="9144000" cy="6858000" type="screen4x3"/>
  <p:notesSz cx="6858000" cy="9144000"/>
  <p:custDataLst>
    <p:tags r:id="rId3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7C3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6" autoAdjust="0"/>
    <p:restoredTop sz="95854" autoAdjust="0"/>
  </p:normalViewPr>
  <p:slideViewPr>
    <p:cSldViewPr>
      <p:cViewPr>
        <p:scale>
          <a:sx n="100" d="100"/>
          <a:sy n="100" d="100"/>
        </p:scale>
        <p:origin x="-4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58B21C-FE12-4C0F-B281-1496E92C2A85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2F1BF7-5B20-4CE9-A716-D5DDEB9B88C7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/>
            <a:t>повышение роли учебной самостоятельности в процессе обучения</a:t>
          </a:r>
          <a:endParaRPr lang="ru-RU" sz="1200" dirty="0"/>
        </a:p>
      </dgm:t>
    </dgm:pt>
    <dgm:pt modelId="{DD8BC5E7-E6CD-4CFA-BC4C-9E6544CD16AA}" cxnId="{CD3EF42D-719F-4AA3-8DC3-B34B38E759FD}" type="parTrans">
      <dgm:prSet/>
      <dgm:spPr/>
      <dgm:t>
        <a:bodyPr/>
        <a:lstStyle/>
        <a:p>
          <a:endParaRPr lang="ru-RU"/>
        </a:p>
      </dgm:t>
    </dgm:pt>
    <dgm:pt modelId="{6FE7376E-8925-4B58-85F6-BDED1F39752B}" cxnId="{CD3EF42D-719F-4AA3-8DC3-B34B38E759FD}" type="sibTrans">
      <dgm:prSet/>
      <dgm:spPr/>
      <dgm:t>
        <a:bodyPr/>
        <a:lstStyle/>
        <a:p>
          <a:endParaRPr lang="ru-RU"/>
        </a:p>
      </dgm:t>
    </dgm:pt>
    <dgm:pt modelId="{5EB3AC66-D93E-4FF1-877A-443345E8B574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/>
            <a:t>результаты </a:t>
          </a:r>
          <a:r>
            <a:rPr lang="ru-RU" sz="1200" b="1" dirty="0" err="1" smtClean="0"/>
            <a:t>цифровизации</a:t>
          </a:r>
          <a:r>
            <a:rPr lang="ru-RU" sz="1200" b="1" dirty="0" smtClean="0"/>
            <a:t> того или иного базового процесса</a:t>
          </a:r>
          <a:r>
            <a:rPr lang="ru-RU" sz="1200" dirty="0" smtClean="0"/>
            <a:t> зависят от эффективности этого процесса</a:t>
          </a:r>
          <a:endParaRPr lang="ru-RU" sz="1200" dirty="0"/>
        </a:p>
      </dgm:t>
    </dgm:pt>
    <dgm:pt modelId="{3B97A0B0-2EEC-4031-ACB7-229B3ADC74AD}" cxnId="{BDD75696-352F-4E22-8958-05E5E8CB625F}" type="parTrans">
      <dgm:prSet/>
      <dgm:spPr/>
      <dgm:t>
        <a:bodyPr/>
        <a:lstStyle/>
        <a:p>
          <a:endParaRPr lang="ru-RU"/>
        </a:p>
      </dgm:t>
    </dgm:pt>
    <dgm:pt modelId="{7966F84D-203E-4B71-8487-1A7277CBDC4D}" cxnId="{BDD75696-352F-4E22-8958-05E5E8CB625F}" type="sibTrans">
      <dgm:prSet/>
      <dgm:spPr/>
      <dgm:t>
        <a:bodyPr/>
        <a:lstStyle/>
        <a:p>
          <a:endParaRPr lang="ru-RU"/>
        </a:p>
      </dgm:t>
    </dgm:pt>
    <dgm:pt modelId="{4A499FE4-65EA-4E48-B0D7-28D3E600C944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/>
            <a:t>повышения степени структурирования учебной деятельности</a:t>
          </a:r>
          <a:endParaRPr lang="ru-RU" sz="1200" dirty="0"/>
        </a:p>
      </dgm:t>
    </dgm:pt>
    <dgm:pt modelId="{635FD8B5-CB16-4B12-BC06-301A32F751B3}" cxnId="{7255C9DB-6C79-432B-9CC3-9966A973DD25}" type="parTrans">
      <dgm:prSet/>
      <dgm:spPr/>
      <dgm:t>
        <a:bodyPr/>
        <a:lstStyle/>
        <a:p>
          <a:endParaRPr lang="ru-RU"/>
        </a:p>
      </dgm:t>
    </dgm:pt>
    <dgm:pt modelId="{02ED0045-DFBA-474A-BFB6-675489DE6A3E}" cxnId="{7255C9DB-6C79-432B-9CC3-9966A973DD25}" type="sibTrans">
      <dgm:prSet/>
      <dgm:spPr/>
      <dgm:t>
        <a:bodyPr/>
        <a:lstStyle/>
        <a:p>
          <a:endParaRPr lang="ru-RU"/>
        </a:p>
      </dgm:t>
    </dgm:pt>
    <dgm:pt modelId="{918EAE30-F845-4D36-BF9C-6CB30542B64B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/>
            <a:t>технологии и методы обучения приобретают свойство учебного содержания</a:t>
          </a:r>
          <a:r>
            <a:rPr lang="ru-RU" sz="1200" dirty="0" smtClean="0"/>
            <a:t> </a:t>
          </a:r>
          <a:endParaRPr lang="ru-RU" sz="1200" dirty="0"/>
        </a:p>
      </dgm:t>
    </dgm:pt>
    <dgm:pt modelId="{68792796-D93F-4092-B4F6-93742A185625}" cxnId="{765CAE49-0D2E-479F-8F99-2BB9703CF1CB}" type="parTrans">
      <dgm:prSet/>
      <dgm:spPr/>
      <dgm:t>
        <a:bodyPr/>
        <a:lstStyle/>
        <a:p>
          <a:endParaRPr lang="ru-RU"/>
        </a:p>
      </dgm:t>
    </dgm:pt>
    <dgm:pt modelId="{C6E1D545-DBFB-4A53-A5E2-A14AF3BEBF4D}" cxnId="{765CAE49-0D2E-479F-8F99-2BB9703CF1CB}" type="sibTrans">
      <dgm:prSet/>
      <dgm:spPr/>
      <dgm:t>
        <a:bodyPr/>
        <a:lstStyle/>
        <a:p>
          <a:endParaRPr lang="ru-RU"/>
        </a:p>
      </dgm:t>
    </dgm:pt>
    <dgm:pt modelId="{CE183FBC-40BE-43BA-ADC4-3C02B909D936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/>
            <a:t>доминирование </a:t>
          </a:r>
          <a:r>
            <a:rPr lang="ru-RU" sz="1200" b="1" dirty="0" smtClean="0"/>
            <a:t>наглядно-образного типа мышления</a:t>
          </a:r>
          <a:endParaRPr lang="ru-RU" sz="1200" dirty="0"/>
        </a:p>
      </dgm:t>
    </dgm:pt>
    <dgm:pt modelId="{4E97EFF9-F760-4928-AA26-DEA27F6054D7}" cxnId="{D87C9645-8AC1-4EDC-BF2E-AC52EE071BE8}" type="parTrans">
      <dgm:prSet/>
      <dgm:spPr/>
      <dgm:t>
        <a:bodyPr/>
        <a:lstStyle/>
        <a:p>
          <a:endParaRPr lang="ru-RU"/>
        </a:p>
      </dgm:t>
    </dgm:pt>
    <dgm:pt modelId="{E8750EF3-E0C2-4B4E-9515-EDA24C0F4AEE}" cxnId="{D87C9645-8AC1-4EDC-BF2E-AC52EE071BE8}" type="sibTrans">
      <dgm:prSet/>
      <dgm:spPr/>
      <dgm:t>
        <a:bodyPr/>
        <a:lstStyle/>
        <a:p>
          <a:endParaRPr lang="ru-RU"/>
        </a:p>
      </dgm:t>
    </dgm:pt>
    <dgm:pt modelId="{2D32496C-C661-4E09-B6DC-6E67036CE08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/>
            <a:t>сокращение продолжительности учебных курсов</a:t>
          </a:r>
          <a:endParaRPr lang="ru-RU" sz="1200" dirty="0"/>
        </a:p>
      </dgm:t>
    </dgm:pt>
    <dgm:pt modelId="{DE263102-2CC8-49A7-971A-EF01AC3C9DE4}" cxnId="{BEA9A4F7-9EDD-4BBB-8C0A-459FF061E527}" type="parTrans">
      <dgm:prSet/>
      <dgm:spPr/>
      <dgm:t>
        <a:bodyPr/>
        <a:lstStyle/>
        <a:p>
          <a:endParaRPr lang="ru-RU"/>
        </a:p>
      </dgm:t>
    </dgm:pt>
    <dgm:pt modelId="{30B5E3CB-3C6E-4636-AB5D-A8B781B4918D}" cxnId="{BEA9A4F7-9EDD-4BBB-8C0A-459FF061E527}" type="sibTrans">
      <dgm:prSet/>
      <dgm:spPr/>
      <dgm:t>
        <a:bodyPr/>
        <a:lstStyle/>
        <a:p>
          <a:endParaRPr lang="ru-RU"/>
        </a:p>
      </dgm:t>
    </dgm:pt>
    <dgm:pt modelId="{90A1B322-1EC4-4628-9605-23C7558110FB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/>
            <a:t>возрастает роль активных и интерактивных форм и методов обучения</a:t>
          </a:r>
          <a:endParaRPr lang="ru-RU" sz="1200" dirty="0"/>
        </a:p>
      </dgm:t>
    </dgm:pt>
    <dgm:pt modelId="{40F041A5-2792-48B9-B672-4118C868E577}" cxnId="{BBE4534D-471D-497B-A13D-42BDFFC104E2}" type="sibTrans">
      <dgm:prSet/>
      <dgm:spPr/>
      <dgm:t>
        <a:bodyPr/>
        <a:lstStyle/>
        <a:p>
          <a:endParaRPr lang="ru-RU"/>
        </a:p>
      </dgm:t>
    </dgm:pt>
    <dgm:pt modelId="{AE3825AC-5DA0-4A9E-9325-79042966B62F}" cxnId="{BBE4534D-471D-497B-A13D-42BDFFC104E2}" type="parTrans">
      <dgm:prSet/>
      <dgm:spPr/>
      <dgm:t>
        <a:bodyPr/>
        <a:lstStyle/>
        <a:p>
          <a:endParaRPr lang="ru-RU"/>
        </a:p>
      </dgm:t>
    </dgm:pt>
    <dgm:pt modelId="{B37448E0-8A63-4C87-853C-08B768CFFD10}" type="pres">
      <dgm:prSet presAssocID="{4858B21C-FE12-4C0F-B281-1496E92C2A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6119C0-C941-4442-950E-E0596B2190E1}" type="pres">
      <dgm:prSet presAssocID="{4858B21C-FE12-4C0F-B281-1496E92C2A85}" presName="cycle" presStyleCnt="0"/>
      <dgm:spPr/>
    </dgm:pt>
    <dgm:pt modelId="{DCF639FC-125E-43D0-9D57-517D8857D328}" type="pres">
      <dgm:prSet presAssocID="{2D32496C-C661-4E09-B6DC-6E67036CE088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AC93A-8507-4888-8794-BE343B32BACE}" type="pres">
      <dgm:prSet presAssocID="{30B5E3CB-3C6E-4636-AB5D-A8B781B4918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6A2765CD-DA5C-4FB6-BED2-84E6CCABF578}" type="pres">
      <dgm:prSet presAssocID="{CE183FBC-40BE-43BA-ADC4-3C02B909D936}" presName="nodeFollowingNodes" presStyleLbl="node1" presStyleIdx="1" presStyleCnt="7" custScaleX="116889" custRadScaleRad="97779" custRadScaleInc="-235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EE1FA-C3A5-4DEC-A001-D9054BDE42E9}" type="pres">
      <dgm:prSet presAssocID="{8A2F1BF7-5B20-4CE9-A716-D5DDEB9B88C7}" presName="nodeFollowingNodes" presStyleLbl="node1" presStyleIdx="2" presStyleCnt="7" custScaleX="127993" custRadScaleRad="115917" custRadScaleInc="-101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AA7D3-42FE-4DF6-A527-C841422342C0}" type="pres">
      <dgm:prSet presAssocID="{5EB3AC66-D93E-4FF1-877A-443345E8B574}" presName="nodeFollowingNodes" presStyleLbl="node1" presStyleIdx="3" presStyleCnt="7" custScaleX="119547" custRadScaleRad="116469" custRadScaleInc="-133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97091-E3C7-4DDF-9BCA-5754C1897790}" type="pres">
      <dgm:prSet presAssocID="{90A1B322-1EC4-4628-9605-23C7558110FB}" presName="nodeFollowingNodes" presStyleLbl="node1" presStyleIdx="4" presStyleCnt="7" custScaleX="127993" custRadScaleRad="110471" custRadScaleInc="-163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C5453-1C0D-4D6A-8DC8-9FC38DD46636}" type="pres">
      <dgm:prSet presAssocID="{4A499FE4-65EA-4E48-B0D7-28D3E600C944}" presName="nodeFollowingNodes" presStyleLbl="node1" presStyleIdx="5" presStyleCnt="7" custScaleX="127155" custRadScaleRad="97865" custRadScaleInc="-74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4AE99-121C-4A27-8AB9-7DE0E1FFE642}" type="pres">
      <dgm:prSet presAssocID="{918EAE30-F845-4D36-BF9C-6CB30542B64B}" presName="nodeFollowingNodes" presStyleLbl="node1" presStyleIdx="6" presStyleCnt="7" custScaleX="127993" custRadScaleRad="95515" custRadScaleInc="-93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DC08CF-930F-4EF7-B6FB-F63CB7AD86A3}" type="presOf" srcId="{CE183FBC-40BE-43BA-ADC4-3C02B909D936}" destId="{6A2765CD-DA5C-4FB6-BED2-84E6CCABF578}" srcOrd="0" destOrd="0" presId="urn:microsoft.com/office/officeart/2005/8/layout/cycle3"/>
    <dgm:cxn modelId="{BEA9A4F7-9EDD-4BBB-8C0A-459FF061E527}" srcId="{4858B21C-FE12-4C0F-B281-1496E92C2A85}" destId="{2D32496C-C661-4E09-B6DC-6E67036CE088}" srcOrd="0" destOrd="0" parTransId="{DE263102-2CC8-49A7-971A-EF01AC3C9DE4}" sibTransId="{30B5E3CB-3C6E-4636-AB5D-A8B781B4918D}"/>
    <dgm:cxn modelId="{73C61827-BCE1-4A80-8908-52A0B3CB4E0A}" type="presOf" srcId="{4A499FE4-65EA-4E48-B0D7-28D3E600C944}" destId="{579C5453-1C0D-4D6A-8DC8-9FC38DD46636}" srcOrd="0" destOrd="0" presId="urn:microsoft.com/office/officeart/2005/8/layout/cycle3"/>
    <dgm:cxn modelId="{6A484374-4985-4F6E-8427-2D170512A91F}" type="presOf" srcId="{5EB3AC66-D93E-4FF1-877A-443345E8B574}" destId="{DC2AA7D3-42FE-4DF6-A527-C841422342C0}" srcOrd="0" destOrd="0" presId="urn:microsoft.com/office/officeart/2005/8/layout/cycle3"/>
    <dgm:cxn modelId="{AD3405A8-C23A-48D1-A7D1-3ED28CEEAD59}" type="presOf" srcId="{90A1B322-1EC4-4628-9605-23C7558110FB}" destId="{99097091-E3C7-4DDF-9BCA-5754C1897790}" srcOrd="0" destOrd="0" presId="urn:microsoft.com/office/officeart/2005/8/layout/cycle3"/>
    <dgm:cxn modelId="{765CAE49-0D2E-479F-8F99-2BB9703CF1CB}" srcId="{4858B21C-FE12-4C0F-B281-1496E92C2A85}" destId="{918EAE30-F845-4D36-BF9C-6CB30542B64B}" srcOrd="6" destOrd="0" parTransId="{68792796-D93F-4092-B4F6-93742A185625}" sibTransId="{C6E1D545-DBFB-4A53-A5E2-A14AF3BEBF4D}"/>
    <dgm:cxn modelId="{7CD9F500-1245-4107-80CB-D03D097E3A3E}" type="presOf" srcId="{8A2F1BF7-5B20-4CE9-A716-D5DDEB9B88C7}" destId="{0F5EE1FA-C3A5-4DEC-A001-D9054BDE42E9}" srcOrd="0" destOrd="0" presId="urn:microsoft.com/office/officeart/2005/8/layout/cycle3"/>
    <dgm:cxn modelId="{D87C9645-8AC1-4EDC-BF2E-AC52EE071BE8}" srcId="{4858B21C-FE12-4C0F-B281-1496E92C2A85}" destId="{CE183FBC-40BE-43BA-ADC4-3C02B909D936}" srcOrd="1" destOrd="0" parTransId="{4E97EFF9-F760-4928-AA26-DEA27F6054D7}" sibTransId="{E8750EF3-E0C2-4B4E-9515-EDA24C0F4AEE}"/>
    <dgm:cxn modelId="{FC3E0589-6490-4447-AA29-5C836353910B}" type="presOf" srcId="{30B5E3CB-3C6E-4636-AB5D-A8B781B4918D}" destId="{BBFAC93A-8507-4888-8794-BE343B32BACE}" srcOrd="0" destOrd="0" presId="urn:microsoft.com/office/officeart/2005/8/layout/cycle3"/>
    <dgm:cxn modelId="{CD3EF42D-719F-4AA3-8DC3-B34B38E759FD}" srcId="{4858B21C-FE12-4C0F-B281-1496E92C2A85}" destId="{8A2F1BF7-5B20-4CE9-A716-D5DDEB9B88C7}" srcOrd="2" destOrd="0" parTransId="{DD8BC5E7-E6CD-4CFA-BC4C-9E6544CD16AA}" sibTransId="{6FE7376E-8925-4B58-85F6-BDED1F39752B}"/>
    <dgm:cxn modelId="{BDD75696-352F-4E22-8958-05E5E8CB625F}" srcId="{4858B21C-FE12-4C0F-B281-1496E92C2A85}" destId="{5EB3AC66-D93E-4FF1-877A-443345E8B574}" srcOrd="3" destOrd="0" parTransId="{3B97A0B0-2EEC-4031-ACB7-229B3ADC74AD}" sibTransId="{7966F84D-203E-4B71-8487-1A7277CBDC4D}"/>
    <dgm:cxn modelId="{7255C9DB-6C79-432B-9CC3-9966A973DD25}" srcId="{4858B21C-FE12-4C0F-B281-1496E92C2A85}" destId="{4A499FE4-65EA-4E48-B0D7-28D3E600C944}" srcOrd="5" destOrd="0" parTransId="{635FD8B5-CB16-4B12-BC06-301A32F751B3}" sibTransId="{02ED0045-DFBA-474A-BFB6-675489DE6A3E}"/>
    <dgm:cxn modelId="{273CA040-6106-4BB4-B3F8-7FD7993BE1BE}" type="presOf" srcId="{2D32496C-C661-4E09-B6DC-6E67036CE088}" destId="{DCF639FC-125E-43D0-9D57-517D8857D328}" srcOrd="0" destOrd="0" presId="urn:microsoft.com/office/officeart/2005/8/layout/cycle3"/>
    <dgm:cxn modelId="{BBE4534D-471D-497B-A13D-42BDFFC104E2}" srcId="{4858B21C-FE12-4C0F-B281-1496E92C2A85}" destId="{90A1B322-1EC4-4628-9605-23C7558110FB}" srcOrd="4" destOrd="0" parTransId="{AE3825AC-5DA0-4A9E-9325-79042966B62F}" sibTransId="{40F041A5-2792-48B9-B672-4118C868E577}"/>
    <dgm:cxn modelId="{1538CAE6-FC43-48B8-9321-159C7F1F05F4}" type="presOf" srcId="{4858B21C-FE12-4C0F-B281-1496E92C2A85}" destId="{B37448E0-8A63-4C87-853C-08B768CFFD10}" srcOrd="0" destOrd="0" presId="urn:microsoft.com/office/officeart/2005/8/layout/cycle3"/>
    <dgm:cxn modelId="{F98C34FE-A24E-45AB-B38F-C709098DD00D}" type="presOf" srcId="{918EAE30-F845-4D36-BF9C-6CB30542B64B}" destId="{C434AE99-121C-4A27-8AB9-7DE0E1FFE642}" srcOrd="0" destOrd="0" presId="urn:microsoft.com/office/officeart/2005/8/layout/cycle3"/>
    <dgm:cxn modelId="{8C1AD7FD-4DE1-45EE-8CFF-81F797D84441}" type="presParOf" srcId="{B37448E0-8A63-4C87-853C-08B768CFFD10}" destId="{B66119C0-C941-4442-950E-E0596B2190E1}" srcOrd="0" destOrd="0" presId="urn:microsoft.com/office/officeart/2005/8/layout/cycle3"/>
    <dgm:cxn modelId="{97756E77-0E59-48E5-93FF-38EB32F8E4E4}" type="presParOf" srcId="{B66119C0-C941-4442-950E-E0596B2190E1}" destId="{DCF639FC-125E-43D0-9D57-517D8857D328}" srcOrd="0" destOrd="0" presId="urn:microsoft.com/office/officeart/2005/8/layout/cycle3"/>
    <dgm:cxn modelId="{00567899-88B9-4538-9A64-CEA689C85D14}" type="presParOf" srcId="{B66119C0-C941-4442-950E-E0596B2190E1}" destId="{BBFAC93A-8507-4888-8794-BE343B32BACE}" srcOrd="1" destOrd="0" presId="urn:microsoft.com/office/officeart/2005/8/layout/cycle3"/>
    <dgm:cxn modelId="{6CDC7C00-31AC-4ACC-AD02-5F28D8893D3B}" type="presParOf" srcId="{B66119C0-C941-4442-950E-E0596B2190E1}" destId="{6A2765CD-DA5C-4FB6-BED2-84E6CCABF578}" srcOrd="2" destOrd="0" presId="urn:microsoft.com/office/officeart/2005/8/layout/cycle3"/>
    <dgm:cxn modelId="{678B2ED0-DEFC-4C1E-B6F7-8A7875DFE7B8}" type="presParOf" srcId="{B66119C0-C941-4442-950E-E0596B2190E1}" destId="{0F5EE1FA-C3A5-4DEC-A001-D9054BDE42E9}" srcOrd="3" destOrd="0" presId="urn:microsoft.com/office/officeart/2005/8/layout/cycle3"/>
    <dgm:cxn modelId="{6E07231A-66BF-42F2-9D76-B08779DA1894}" type="presParOf" srcId="{B66119C0-C941-4442-950E-E0596B2190E1}" destId="{DC2AA7D3-42FE-4DF6-A527-C841422342C0}" srcOrd="4" destOrd="0" presId="urn:microsoft.com/office/officeart/2005/8/layout/cycle3"/>
    <dgm:cxn modelId="{E630D36B-3EA2-41C4-8DBF-61D87BA63010}" type="presParOf" srcId="{B66119C0-C941-4442-950E-E0596B2190E1}" destId="{99097091-E3C7-4DDF-9BCA-5754C1897790}" srcOrd="5" destOrd="0" presId="urn:microsoft.com/office/officeart/2005/8/layout/cycle3"/>
    <dgm:cxn modelId="{E97CBD82-726C-4F1B-8A35-4FCF7DA69211}" type="presParOf" srcId="{B66119C0-C941-4442-950E-E0596B2190E1}" destId="{579C5453-1C0D-4D6A-8DC8-9FC38DD46636}" srcOrd="6" destOrd="0" presId="urn:microsoft.com/office/officeart/2005/8/layout/cycle3"/>
    <dgm:cxn modelId="{5930A195-5C66-46A8-9109-DBE3ACB8E493}" type="presParOf" srcId="{B66119C0-C941-4442-950E-E0596B2190E1}" destId="{C434AE99-121C-4A27-8AB9-7DE0E1FFE642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32D954-CE11-430D-BE85-E72D7323715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66CDDB8-0A75-454E-AE1C-30C572301443}">
      <dgm:prSet phldrT="[Текст]" custT="1"/>
      <dgm:spPr/>
      <dgm:t>
        <a:bodyPr/>
        <a:lstStyle/>
        <a:p>
          <a:r>
            <a:rPr lang="ru-RU" sz="1600" b="1" dirty="0" smtClean="0"/>
            <a:t>цифровые педагогические технологии</a:t>
          </a:r>
          <a:endParaRPr lang="ru-RU" sz="1600" b="1" dirty="0"/>
        </a:p>
      </dgm:t>
    </dgm:pt>
    <dgm:pt modelId="{6CB3C0E6-EFA3-4745-B9A8-9EE58D073039}" cxnId="{06C2C948-EAF0-4099-BEBE-5D2EE6F483C4}" type="parTrans">
      <dgm:prSet/>
      <dgm:spPr/>
      <dgm:t>
        <a:bodyPr/>
        <a:lstStyle/>
        <a:p>
          <a:endParaRPr lang="ru-RU"/>
        </a:p>
      </dgm:t>
    </dgm:pt>
    <dgm:pt modelId="{B91024C4-2CBC-4943-A05B-8CBC84E4CE5F}" cxnId="{06C2C948-EAF0-4099-BEBE-5D2EE6F483C4}" type="sibTrans">
      <dgm:prSet/>
      <dgm:spPr/>
      <dgm:t>
        <a:bodyPr/>
        <a:lstStyle/>
        <a:p>
          <a:endParaRPr lang="ru-RU"/>
        </a:p>
      </dgm:t>
    </dgm:pt>
    <dgm:pt modelId="{D6BC0039-E3F1-42ED-84F5-28D57A835B5E}">
      <dgm:prSet custT="1"/>
      <dgm:spPr/>
      <dgm:t>
        <a:bodyPr/>
        <a:lstStyle/>
        <a:p>
          <a:r>
            <a:rPr lang="ru-RU" sz="1600" b="1" dirty="0" err="1" smtClean="0"/>
            <a:t>персонализованный</a:t>
          </a:r>
          <a:r>
            <a:rPr lang="ru-RU" sz="1600" b="1" dirty="0" smtClean="0"/>
            <a:t> образовательный процесс</a:t>
          </a:r>
          <a:endParaRPr lang="ru-RU" sz="1600" b="1" dirty="0"/>
        </a:p>
      </dgm:t>
    </dgm:pt>
    <dgm:pt modelId="{8250878D-B3E8-42C7-816B-899959748B3F}" cxnId="{66591504-51CA-4840-8785-E80FFF0954CF}" type="parTrans">
      <dgm:prSet/>
      <dgm:spPr/>
      <dgm:t>
        <a:bodyPr/>
        <a:lstStyle/>
        <a:p>
          <a:endParaRPr lang="ru-RU"/>
        </a:p>
      </dgm:t>
    </dgm:pt>
    <dgm:pt modelId="{077E0EE6-EDB1-4D79-979F-6CE4B418DA46}" cxnId="{66591504-51CA-4840-8785-E80FFF0954CF}" type="sibTrans">
      <dgm:prSet/>
      <dgm:spPr/>
      <dgm:t>
        <a:bodyPr/>
        <a:lstStyle/>
        <a:p>
          <a:endParaRPr lang="ru-RU"/>
        </a:p>
      </dgm:t>
    </dgm:pt>
    <dgm:pt modelId="{93F56B43-5FA0-4CB1-8CE7-962067E271A4}">
      <dgm:prSet custT="1"/>
      <dgm:spPr/>
      <dgm:t>
        <a:bodyPr/>
        <a:lstStyle/>
        <a:p>
          <a:r>
            <a:rPr lang="ru-RU" sz="1600" b="1" dirty="0" err="1" smtClean="0"/>
            <a:t>метацифровые</a:t>
          </a:r>
          <a:r>
            <a:rPr lang="ru-RU" sz="1600" b="1" dirty="0" smtClean="0"/>
            <a:t> образовательные комплексы</a:t>
          </a:r>
          <a:endParaRPr lang="ru-RU" sz="1600" b="1" dirty="0"/>
        </a:p>
      </dgm:t>
    </dgm:pt>
    <dgm:pt modelId="{AFD87F1B-9550-4ABA-BA85-D72B74BECC00}" cxnId="{E4B78B84-8C79-492F-A52B-925E5F5F10F1}" type="parTrans">
      <dgm:prSet/>
      <dgm:spPr/>
      <dgm:t>
        <a:bodyPr/>
        <a:lstStyle/>
        <a:p>
          <a:endParaRPr lang="ru-RU"/>
        </a:p>
      </dgm:t>
    </dgm:pt>
    <dgm:pt modelId="{0A6EC923-647E-4029-86F1-07DF893ABBAE}" cxnId="{E4B78B84-8C79-492F-A52B-925E5F5F10F1}" type="sibTrans">
      <dgm:prSet/>
      <dgm:spPr/>
      <dgm:t>
        <a:bodyPr/>
        <a:lstStyle/>
        <a:p>
          <a:endParaRPr lang="ru-RU"/>
        </a:p>
      </dgm:t>
    </dgm:pt>
    <dgm:pt modelId="{F35CC2FF-54D4-441A-875F-74A89A26EAC0}" type="pres">
      <dgm:prSet presAssocID="{A432D954-CE11-430D-BE85-E72D73237151}" presName="compositeShape" presStyleCnt="0">
        <dgm:presLayoutVars>
          <dgm:chMax val="7"/>
          <dgm:dir/>
          <dgm:resizeHandles val="exact"/>
        </dgm:presLayoutVars>
      </dgm:prSet>
      <dgm:spPr/>
    </dgm:pt>
    <dgm:pt modelId="{796A6755-3FDD-4650-BA81-A73BB85E4B6C}" type="pres">
      <dgm:prSet presAssocID="{D6BC0039-E3F1-42ED-84F5-28D57A835B5E}" presName="circ1" presStyleLbl="vennNode1" presStyleIdx="0" presStyleCnt="3"/>
      <dgm:spPr/>
      <dgm:t>
        <a:bodyPr/>
        <a:lstStyle/>
        <a:p>
          <a:endParaRPr lang="ru-RU"/>
        </a:p>
      </dgm:t>
    </dgm:pt>
    <dgm:pt modelId="{46A9681C-0F37-45A6-94C6-79DDD74242AA}" type="pres">
      <dgm:prSet presAssocID="{D6BC0039-E3F1-42ED-84F5-28D57A835B5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4C439-4B43-413B-8E37-B8800DEB41B2}" type="pres">
      <dgm:prSet presAssocID="{566CDDB8-0A75-454E-AE1C-30C572301443}" presName="circ2" presStyleLbl="vennNode1" presStyleIdx="1" presStyleCnt="3"/>
      <dgm:spPr/>
      <dgm:t>
        <a:bodyPr/>
        <a:lstStyle/>
        <a:p>
          <a:endParaRPr lang="ru-RU"/>
        </a:p>
      </dgm:t>
    </dgm:pt>
    <dgm:pt modelId="{BD9A5DBC-AF75-4E28-93B1-DFC376A7ADF1}" type="pres">
      <dgm:prSet presAssocID="{566CDDB8-0A75-454E-AE1C-30C57230144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9D950-C2B4-46AC-A922-96E2834A2075}" type="pres">
      <dgm:prSet presAssocID="{93F56B43-5FA0-4CB1-8CE7-962067E271A4}" presName="circ3" presStyleLbl="vennNode1" presStyleIdx="2" presStyleCnt="3"/>
      <dgm:spPr/>
      <dgm:t>
        <a:bodyPr/>
        <a:lstStyle/>
        <a:p>
          <a:endParaRPr lang="ru-RU"/>
        </a:p>
      </dgm:t>
    </dgm:pt>
    <dgm:pt modelId="{BFBBCC95-4E2A-459C-93EF-9B8ACDDB6A4B}" type="pres">
      <dgm:prSet presAssocID="{93F56B43-5FA0-4CB1-8CE7-962067E271A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D2DB85-43DE-4359-BF4F-3C3504BD4787}" type="presOf" srcId="{93F56B43-5FA0-4CB1-8CE7-962067E271A4}" destId="{A439D950-C2B4-46AC-A922-96E2834A2075}" srcOrd="0" destOrd="0" presId="urn:microsoft.com/office/officeart/2005/8/layout/venn1"/>
    <dgm:cxn modelId="{2FA55715-D764-4669-8146-17066B056E66}" type="presOf" srcId="{566CDDB8-0A75-454E-AE1C-30C572301443}" destId="{BD9A5DBC-AF75-4E28-93B1-DFC376A7ADF1}" srcOrd="1" destOrd="0" presId="urn:microsoft.com/office/officeart/2005/8/layout/venn1"/>
    <dgm:cxn modelId="{0D971B8E-D126-48B5-8C10-032EFBB49C73}" type="presOf" srcId="{D6BC0039-E3F1-42ED-84F5-28D57A835B5E}" destId="{796A6755-3FDD-4650-BA81-A73BB85E4B6C}" srcOrd="0" destOrd="0" presId="urn:microsoft.com/office/officeart/2005/8/layout/venn1"/>
    <dgm:cxn modelId="{E4B78B84-8C79-492F-A52B-925E5F5F10F1}" srcId="{A432D954-CE11-430D-BE85-E72D73237151}" destId="{93F56B43-5FA0-4CB1-8CE7-962067E271A4}" srcOrd="2" destOrd="0" parTransId="{AFD87F1B-9550-4ABA-BA85-D72B74BECC00}" sibTransId="{0A6EC923-647E-4029-86F1-07DF893ABBAE}"/>
    <dgm:cxn modelId="{E68862A4-9358-495D-925A-E86D761F7CD1}" type="presOf" srcId="{566CDDB8-0A75-454E-AE1C-30C572301443}" destId="{6044C439-4B43-413B-8E37-B8800DEB41B2}" srcOrd="0" destOrd="0" presId="urn:microsoft.com/office/officeart/2005/8/layout/venn1"/>
    <dgm:cxn modelId="{06C2C948-EAF0-4099-BEBE-5D2EE6F483C4}" srcId="{A432D954-CE11-430D-BE85-E72D73237151}" destId="{566CDDB8-0A75-454E-AE1C-30C572301443}" srcOrd="1" destOrd="0" parTransId="{6CB3C0E6-EFA3-4745-B9A8-9EE58D073039}" sibTransId="{B91024C4-2CBC-4943-A05B-8CBC84E4CE5F}"/>
    <dgm:cxn modelId="{66591504-51CA-4840-8785-E80FFF0954CF}" srcId="{A432D954-CE11-430D-BE85-E72D73237151}" destId="{D6BC0039-E3F1-42ED-84F5-28D57A835B5E}" srcOrd="0" destOrd="0" parTransId="{8250878D-B3E8-42C7-816B-899959748B3F}" sibTransId="{077E0EE6-EDB1-4D79-979F-6CE4B418DA46}"/>
    <dgm:cxn modelId="{74910150-E4D2-46DB-A639-7BE79C5D9A1E}" type="presOf" srcId="{D6BC0039-E3F1-42ED-84F5-28D57A835B5E}" destId="{46A9681C-0F37-45A6-94C6-79DDD74242AA}" srcOrd="1" destOrd="0" presId="urn:microsoft.com/office/officeart/2005/8/layout/venn1"/>
    <dgm:cxn modelId="{03505906-E7B6-48BD-9F20-8D0E0AA25C13}" type="presOf" srcId="{A432D954-CE11-430D-BE85-E72D73237151}" destId="{F35CC2FF-54D4-441A-875F-74A89A26EAC0}" srcOrd="0" destOrd="0" presId="urn:microsoft.com/office/officeart/2005/8/layout/venn1"/>
    <dgm:cxn modelId="{448E7E5C-05AE-47FB-B48D-DEB0A1180E87}" type="presOf" srcId="{93F56B43-5FA0-4CB1-8CE7-962067E271A4}" destId="{BFBBCC95-4E2A-459C-93EF-9B8ACDDB6A4B}" srcOrd="1" destOrd="0" presId="urn:microsoft.com/office/officeart/2005/8/layout/venn1"/>
    <dgm:cxn modelId="{EF5F207C-2C75-46F4-821E-C6045DDA5A5E}" type="presParOf" srcId="{F35CC2FF-54D4-441A-875F-74A89A26EAC0}" destId="{796A6755-3FDD-4650-BA81-A73BB85E4B6C}" srcOrd="0" destOrd="0" presId="urn:microsoft.com/office/officeart/2005/8/layout/venn1"/>
    <dgm:cxn modelId="{851780EA-4E5B-4534-BCBA-70743E872108}" type="presParOf" srcId="{F35CC2FF-54D4-441A-875F-74A89A26EAC0}" destId="{46A9681C-0F37-45A6-94C6-79DDD74242AA}" srcOrd="1" destOrd="0" presId="urn:microsoft.com/office/officeart/2005/8/layout/venn1"/>
    <dgm:cxn modelId="{14648482-09DD-429D-B2F2-1BE9CF56A806}" type="presParOf" srcId="{F35CC2FF-54D4-441A-875F-74A89A26EAC0}" destId="{6044C439-4B43-413B-8E37-B8800DEB41B2}" srcOrd="2" destOrd="0" presId="urn:microsoft.com/office/officeart/2005/8/layout/venn1"/>
    <dgm:cxn modelId="{0A8EFC67-2B88-429E-A2EC-0B26AFB83123}" type="presParOf" srcId="{F35CC2FF-54D4-441A-875F-74A89A26EAC0}" destId="{BD9A5DBC-AF75-4E28-93B1-DFC376A7ADF1}" srcOrd="3" destOrd="0" presId="urn:microsoft.com/office/officeart/2005/8/layout/venn1"/>
    <dgm:cxn modelId="{5F39ACF2-9502-4B3E-842A-1055FAAA6BB3}" type="presParOf" srcId="{F35CC2FF-54D4-441A-875F-74A89A26EAC0}" destId="{A439D950-C2B4-46AC-A922-96E2834A2075}" srcOrd="4" destOrd="0" presId="urn:microsoft.com/office/officeart/2005/8/layout/venn1"/>
    <dgm:cxn modelId="{63407B65-927C-479B-A39F-FBE7083D4F0F}" type="presParOf" srcId="{F35CC2FF-54D4-441A-875F-74A89A26EAC0}" destId="{BFBBCC95-4E2A-459C-93EF-9B8ACDDB6A4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FAC93A-8507-4888-8794-BE343B32BACE}">
      <dsp:nvSpPr>
        <dsp:cNvPr id="0" name=""/>
        <dsp:cNvSpPr/>
      </dsp:nvSpPr>
      <dsp:spPr>
        <a:xfrm>
          <a:off x="1247267" y="-32059"/>
          <a:ext cx="5131582" cy="5131582"/>
        </a:xfrm>
        <a:prstGeom prst="circularArrow">
          <a:avLst>
            <a:gd name="adj1" fmla="val 5544"/>
            <a:gd name="adj2" fmla="val 330680"/>
            <a:gd name="adj3" fmla="val 14508080"/>
            <a:gd name="adj4" fmla="val 1695463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639FC-125E-43D0-9D57-517D8857D328}">
      <dsp:nvSpPr>
        <dsp:cNvPr id="0" name=""/>
        <dsp:cNvSpPr/>
      </dsp:nvSpPr>
      <dsp:spPr>
        <a:xfrm>
          <a:off x="3009895" y="2741"/>
          <a:ext cx="1606326" cy="803163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сокращение продолжительности учебных курсов</a:t>
          </a:r>
          <a:endParaRPr lang="ru-RU" sz="1200" kern="1200" dirty="0"/>
        </a:p>
      </dsp:txBody>
      <dsp:txXfrm>
        <a:off x="3009895" y="2741"/>
        <a:ext cx="1606326" cy="803163"/>
      </dsp:txXfrm>
    </dsp:sp>
    <dsp:sp modelId="{6A2765CD-DA5C-4FB6-BED2-84E6CCABF578}">
      <dsp:nvSpPr>
        <dsp:cNvPr id="0" name=""/>
        <dsp:cNvSpPr/>
      </dsp:nvSpPr>
      <dsp:spPr>
        <a:xfrm>
          <a:off x="1128093" y="954408"/>
          <a:ext cx="1877619" cy="803163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доминирование </a:t>
          </a:r>
          <a:r>
            <a:rPr lang="ru-RU" sz="1200" b="1" kern="1200" dirty="0" smtClean="0"/>
            <a:t>наглядно-образного типа мышления</a:t>
          </a:r>
          <a:endParaRPr lang="ru-RU" sz="1200" kern="1200" dirty="0"/>
        </a:p>
      </dsp:txBody>
      <dsp:txXfrm>
        <a:off x="1128093" y="954408"/>
        <a:ext cx="1877619" cy="803163"/>
      </dsp:txXfrm>
    </dsp:sp>
    <dsp:sp modelId="{0F5EE1FA-C3A5-4DEC-A001-D9054BDE42E9}">
      <dsp:nvSpPr>
        <dsp:cNvPr id="0" name=""/>
        <dsp:cNvSpPr/>
      </dsp:nvSpPr>
      <dsp:spPr>
        <a:xfrm>
          <a:off x="4918130" y="818286"/>
          <a:ext cx="2055985" cy="803163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повышение роли учебной самостоятельности в процессе обучения</a:t>
          </a:r>
          <a:endParaRPr lang="ru-RU" sz="1200" kern="1200" dirty="0"/>
        </a:p>
      </dsp:txBody>
      <dsp:txXfrm>
        <a:off x="4918130" y="818286"/>
        <a:ext cx="2055985" cy="803163"/>
      </dsp:txXfrm>
    </dsp:sp>
    <dsp:sp modelId="{DC2AA7D3-42FE-4DF6-A527-C841422342C0}">
      <dsp:nvSpPr>
        <dsp:cNvPr id="0" name=""/>
        <dsp:cNvSpPr/>
      </dsp:nvSpPr>
      <dsp:spPr>
        <a:xfrm>
          <a:off x="5394317" y="2383596"/>
          <a:ext cx="1920315" cy="803163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результаты </a:t>
          </a:r>
          <a:r>
            <a:rPr lang="ru-RU" sz="1200" b="1" kern="1200" dirty="0" err="1" smtClean="0"/>
            <a:t>цифровизации</a:t>
          </a:r>
          <a:r>
            <a:rPr lang="ru-RU" sz="1200" b="1" kern="1200" dirty="0" smtClean="0"/>
            <a:t> того или иного базового процесса</a:t>
          </a:r>
          <a:r>
            <a:rPr lang="ru-RU" sz="1200" kern="1200" dirty="0" smtClean="0"/>
            <a:t> зависят от эффективности этого процесса</a:t>
          </a:r>
          <a:endParaRPr lang="ru-RU" sz="1200" kern="1200" dirty="0"/>
        </a:p>
      </dsp:txBody>
      <dsp:txXfrm>
        <a:off x="5394317" y="2383596"/>
        <a:ext cx="1920315" cy="803163"/>
      </dsp:txXfrm>
    </dsp:sp>
    <dsp:sp modelId="{99097091-E3C7-4DDF-9BCA-5754C1897790}">
      <dsp:nvSpPr>
        <dsp:cNvPr id="0" name=""/>
        <dsp:cNvSpPr/>
      </dsp:nvSpPr>
      <dsp:spPr>
        <a:xfrm>
          <a:off x="4577844" y="3812773"/>
          <a:ext cx="2055985" cy="803163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возрастает роль активных и интерактивных форм и методов обучения</a:t>
          </a:r>
          <a:endParaRPr lang="ru-RU" sz="1200" kern="1200" dirty="0"/>
        </a:p>
      </dsp:txBody>
      <dsp:txXfrm>
        <a:off x="4577844" y="3812773"/>
        <a:ext cx="2055985" cy="803163"/>
      </dsp:txXfrm>
    </dsp:sp>
    <dsp:sp modelId="{579C5453-1C0D-4D6A-8DC8-9FC38DD46636}">
      <dsp:nvSpPr>
        <dsp:cNvPr id="0" name=""/>
        <dsp:cNvSpPr/>
      </dsp:nvSpPr>
      <dsp:spPr>
        <a:xfrm>
          <a:off x="1317857" y="3744723"/>
          <a:ext cx="2042524" cy="803163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повышения степени структурирования учебной деятельности</a:t>
          </a:r>
          <a:endParaRPr lang="ru-RU" sz="1200" kern="1200" dirty="0"/>
        </a:p>
      </dsp:txBody>
      <dsp:txXfrm>
        <a:off x="1317857" y="3744723"/>
        <a:ext cx="2042524" cy="803163"/>
      </dsp:txXfrm>
    </dsp:sp>
    <dsp:sp modelId="{C434AE99-121C-4A27-8AB9-7DE0E1FFE642}">
      <dsp:nvSpPr>
        <dsp:cNvPr id="0" name=""/>
        <dsp:cNvSpPr/>
      </dsp:nvSpPr>
      <dsp:spPr>
        <a:xfrm>
          <a:off x="698613" y="2315536"/>
          <a:ext cx="2055985" cy="803163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технологии и методы обучения приобретают свойство учебного содержания</a:t>
          </a:r>
          <a:r>
            <a:rPr lang="ru-RU" sz="1200" kern="1200" dirty="0" smtClean="0"/>
            <a:t> </a:t>
          </a:r>
          <a:endParaRPr lang="ru-RU" sz="1200" kern="1200" dirty="0"/>
        </a:p>
      </dsp:txBody>
      <dsp:txXfrm>
        <a:off x="698613" y="2315536"/>
        <a:ext cx="2055985" cy="8031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6A6755-3FDD-4650-BA81-A73BB85E4B6C}">
      <dsp:nvSpPr>
        <dsp:cNvPr id="0" name=""/>
        <dsp:cNvSpPr/>
      </dsp:nvSpPr>
      <dsp:spPr>
        <a:xfrm>
          <a:off x="2004290" y="56003"/>
          <a:ext cx="2688163" cy="26881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персонализованный</a:t>
          </a:r>
          <a:r>
            <a:rPr lang="ru-RU" sz="1600" b="1" kern="1200" dirty="0" smtClean="0"/>
            <a:t> образовательный процесс</a:t>
          </a:r>
          <a:endParaRPr lang="ru-RU" sz="1600" b="1" kern="1200" dirty="0"/>
        </a:p>
      </dsp:txBody>
      <dsp:txXfrm>
        <a:off x="2362712" y="526431"/>
        <a:ext cx="1971319" cy="1209673"/>
      </dsp:txXfrm>
    </dsp:sp>
    <dsp:sp modelId="{6044C439-4B43-413B-8E37-B8800DEB41B2}">
      <dsp:nvSpPr>
        <dsp:cNvPr id="0" name=""/>
        <dsp:cNvSpPr/>
      </dsp:nvSpPr>
      <dsp:spPr>
        <a:xfrm>
          <a:off x="2974269" y="1736105"/>
          <a:ext cx="2688163" cy="26881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цифровые педагогические технологии</a:t>
          </a:r>
          <a:endParaRPr lang="ru-RU" sz="1600" b="1" kern="1200" dirty="0"/>
        </a:p>
      </dsp:txBody>
      <dsp:txXfrm>
        <a:off x="3796399" y="2430547"/>
        <a:ext cx="1612897" cy="1478489"/>
      </dsp:txXfrm>
    </dsp:sp>
    <dsp:sp modelId="{A439D950-C2B4-46AC-A922-96E2834A2075}">
      <dsp:nvSpPr>
        <dsp:cNvPr id="0" name=""/>
        <dsp:cNvSpPr/>
      </dsp:nvSpPr>
      <dsp:spPr>
        <a:xfrm>
          <a:off x="1034311" y="1736105"/>
          <a:ext cx="2688163" cy="26881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метацифровые</a:t>
          </a:r>
          <a:r>
            <a:rPr lang="ru-RU" sz="1600" b="1" kern="1200" dirty="0" smtClean="0"/>
            <a:t> образовательные комплексы</a:t>
          </a:r>
          <a:endParaRPr lang="ru-RU" sz="1600" b="1" kern="1200" dirty="0"/>
        </a:p>
      </dsp:txBody>
      <dsp:txXfrm>
        <a:off x="1287446" y="2430547"/>
        <a:ext cx="1612897" cy="1478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dstNode" val="node1"/>
                <dgm:param type="connRout" val="longCurve"/>
                <dgm:param type="begPts" val="midR"/>
                <dgm:param type="endPts" val="midL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dstNode" val="node1"/>
                <dgm:param type="connRout" val="longCurve"/>
                <dgm:param type="begPts" val="midL"/>
                <dgm:param type="endPts" val="midR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dstNode" val="nodeFirstNode"/>
                      <dgm:param type="connRout" val="longCurve"/>
                      <dgm:param type="begPts" val="midR"/>
                      <dgm:param type="endPts" val="midL"/>
                    </dgm:alg>
                  </dgm:if>
                  <dgm:else name="Name15">
                    <dgm:alg type="conn">
                      <dgm:param type="dstNode" val="nodeFirstNode"/>
                      <dgm:param type="connRout" val="longCurve"/>
                      <dgm:param type="begPts" val="midL"/>
                      <dgm:param type="endPts" val="midR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F614E-7F52-4057-BA4C-D66D40F079E5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446F6-7AD7-49D0-93AA-EDD55787858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46F6-7AD7-49D0-93AA-EDD55787858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46F6-7AD7-49D0-93AA-EDD55787858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2348880"/>
            <a:ext cx="518457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797152"/>
            <a:ext cx="4860032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352" y="413792"/>
            <a:ext cx="7211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993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oleObject" Target="../embeddings/oleObject2.bin"/><Relationship Id="rId2" Type="http://schemas.openxmlformats.org/officeDocument/2006/relationships/image" Target="../media/image3.png"/><Relationship Id="rId1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s://worldskillsacademy.ru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http://forms.google.com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2780928"/>
            <a:ext cx="4139952" cy="2088232"/>
          </a:xfrm>
        </p:spPr>
        <p:txBody>
          <a:bodyPr>
            <a:normAutofit fontScale="90000"/>
          </a:bodyPr>
          <a:lstStyle/>
          <a:p>
            <a:br>
              <a:rPr lang="ru-RU" dirty="0" smtClean="0"/>
            </a:br>
            <a:r>
              <a:rPr lang="ru-RU" sz="2900" dirty="0" smtClean="0"/>
              <a:t>Организация</a:t>
            </a:r>
            <a:r>
              <a:rPr lang="ru-RU" sz="2900" b="1" dirty="0" smtClean="0"/>
              <a:t> </a:t>
            </a:r>
            <a:r>
              <a:rPr lang="ru-RU" sz="2900" dirty="0" smtClean="0"/>
              <a:t>методической работы в колледже при внедрении цифровых педагогических </a:t>
            </a:r>
            <a:r>
              <a:rPr lang="ru-RU" sz="2900" dirty="0" smtClean="0"/>
              <a:t>технологий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99592" y="-5167"/>
            <a:ext cx="8244408" cy="954107"/>
          </a:xfrm>
          <a:prstGeom prst="rect">
            <a:avLst/>
          </a:prstGeom>
          <a:solidFill>
            <a:srgbClr val="760000">
              <a:alpha val="80784"/>
            </a:srgbClr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образования и науки Республики Бурятия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ГБПОУ «Байкальский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многопрофильный колледж»</a:t>
            </a:r>
            <a:endParaRPr kumimoji="0" lang="ru-RU" sz="20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5805264"/>
            <a:ext cx="320384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Педынина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Ивановна, к.п.н.,</a:t>
            </a:r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руководитель НМР ГБПОУ «БМК»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764704"/>
            <a:ext cx="9144000" cy="3077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января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0" y="0"/>
          <a:ext cx="8953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Точечный рисунок" r:id="rId1" imgW="1285875" imgH="1276350" progId="PBrush">
                  <p:embed/>
                </p:oleObj>
              </mc:Choice>
              <mc:Fallback>
                <p:oleObj name="Точечный рисунок" r:id="rId1" imgW="1285875" imgH="1276350" progId="PBrush">
                  <p:embed/>
                  <p:pic>
                    <p:nvPicPr>
                      <p:cNvPr id="0" name="Picture 10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895350" cy="895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0" y="0"/>
          <a:ext cx="971600" cy="9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Точечный рисунок" r:id="rId3" imgW="1285875" imgH="1276350" progId="PBrush">
                  <p:embed/>
                </p:oleObj>
              </mc:Choice>
              <mc:Fallback>
                <p:oleObj name="Точечный рисунок" r:id="rId3" imgW="1285875" imgH="1276350" progId="PBrush">
                  <p:embed/>
                  <p:pic>
                    <p:nvPicPr>
                      <p:cNvPr id="0" name="Picture 1025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71600" cy="971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284984"/>
            <a:ext cx="20288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914800" y="1052736"/>
            <a:ext cx="6229200" cy="738664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0" u="none" strike="noStrike" cap="all" normalizeH="0" dirty="0" smtClean="0">
                <a:ln>
                  <a:noFill/>
                </a:ln>
                <a:solidFill>
                  <a:srgbClr val="76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совет</a:t>
            </a:r>
            <a:endParaRPr kumimoji="0" lang="ru-RU" sz="1400" b="1" i="0" u="none" strike="noStrike" cap="all" normalizeH="0" dirty="0" smtClean="0">
              <a:ln>
                <a:noFill/>
              </a:ln>
              <a:solidFill>
                <a:srgbClr val="76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60000"/>
                </a:solidFill>
                <a:effectLst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6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образовательного процесса с применением электронного обучения и дистанционных образовательных технологий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60000"/>
                </a:solidFill>
                <a:effectLst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6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548680"/>
          <a:ext cx="8136904" cy="6099048"/>
        </p:xfrm>
        <a:graphic>
          <a:graphicData uri="http://schemas.openxmlformats.org/drawingml/2006/table">
            <a:tbl>
              <a:tblPr/>
              <a:tblGrid>
                <a:gridCol w="3255418"/>
                <a:gridCol w="4881486"/>
              </a:tblGrid>
              <a:tr h="270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all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Кейс-технологии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all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Интернет-технологии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Дистанционные и электронные платформы,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программые средства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1490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Видеоурок</a:t>
                      </a:r>
                      <a:r>
                        <a:rPr lang="ru-RU" sz="1200" b="1" dirty="0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(видеозапись)</a:t>
                      </a:r>
                      <a:endParaRPr lang="ru-RU" sz="1200" b="1" dirty="0">
                        <a:solidFill>
                          <a:srgbClr val="9E000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Google </a:t>
                      </a: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disk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Э</a:t>
                      </a: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лектронная почта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</a:t>
                      </a: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оциальная сеть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(</a:t>
                      </a:r>
                      <a:r>
                        <a:rPr lang="ru-RU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ВКонтакте</a:t>
                      </a: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</a:t>
                      </a:r>
                      <a:r>
                        <a:rPr lang="ru-RU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Instagram</a:t>
                      </a: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Одноклассники, 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Facebook</a:t>
                      </a: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)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ЭБС</a:t>
                      </a: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«Академия»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ЭБС «Лань»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ЭБС «ЮРАЙТ»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Академия </a:t>
                      </a:r>
                      <a:r>
                        <a:rPr lang="ru-RU" sz="12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Ворлдскиллс</a:t>
                      </a:r>
                      <a:r>
                        <a:rPr lang="en-US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(</a:t>
                      </a:r>
                      <a:r>
                        <a:rPr lang="en-US" sz="1200" u="none" strike="noStrike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  <a:hlinkClick r:id="rId1"/>
                        </a:rPr>
                        <a:t>worldskillsacademy.ru/#/programs</a:t>
                      </a:r>
                      <a:r>
                        <a:rPr lang="en-US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)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Сайт педагога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Скринкаст</a:t>
                      </a:r>
                      <a:r>
                        <a:rPr lang="ru-RU" sz="1200" b="1" kern="1200" dirty="0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endParaRPr lang="ru-RU" sz="1200" b="1" dirty="0">
                        <a:solidFill>
                          <a:srgbClr val="9E000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(</a:t>
                      </a:r>
                      <a:r>
                        <a:rPr lang="ru-RU" sz="1200" b="0" dirty="0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презентация + озвучивание голосом)</a:t>
                      </a:r>
                      <a:endParaRPr lang="ru-RU" sz="1200" b="0" dirty="0">
                        <a:solidFill>
                          <a:srgbClr val="9E000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Google </a:t>
                      </a:r>
                      <a:r>
                        <a:rPr lang="ru-RU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</a:t>
                      </a: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disk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Э</a:t>
                      </a:r>
                      <a:r>
                        <a:rPr lang="ru-RU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лектронная почта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Социальная сеть (</a:t>
                      </a:r>
                      <a:r>
                        <a:rPr lang="ru-RU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ВКонтакте , Instagram, Одноклассники, </a:t>
                      </a: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Facebook</a:t>
                      </a:r>
                      <a:r>
                        <a:rPr lang="ru-RU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)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Сайт педагога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Аудиоурок</a:t>
                      </a:r>
                      <a:r>
                        <a:rPr lang="ru-RU" sz="1200" b="1" dirty="0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(аудиозапись)</a:t>
                      </a:r>
                      <a:endParaRPr lang="ru-RU" sz="1200" b="1" dirty="0">
                        <a:solidFill>
                          <a:srgbClr val="9E000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Google </a:t>
                      </a:r>
                      <a:r>
                        <a:rPr lang="ru-RU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</a:t>
                      </a: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disk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Э</a:t>
                      </a:r>
                      <a:r>
                        <a:rPr lang="ru-RU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лектронная почта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Социальная сеть (</a:t>
                      </a:r>
                      <a:r>
                        <a:rPr lang="ru-RU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ВКонтакте, Instagram, Одноклассники, </a:t>
                      </a: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Facebook</a:t>
                      </a:r>
                      <a:r>
                        <a:rPr lang="ru-RU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)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Сайт педагога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948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Лонгрид</a:t>
                      </a:r>
                      <a:endParaRPr lang="ru-RU" sz="1200" b="1" dirty="0">
                        <a:solidFill>
                          <a:srgbClr val="9E000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Google </a:t>
                      </a: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disk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Э</a:t>
                      </a: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лектронная почта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Социальная сеть (</a:t>
                      </a:r>
                      <a:r>
                        <a:rPr lang="ru-RU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ВКонтакте</a:t>
                      </a: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, </a:t>
                      </a:r>
                      <a:r>
                        <a:rPr lang="ru-RU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Instagram</a:t>
                      </a: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Одноклассники, 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Facebook</a:t>
                      </a: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)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</a:t>
                      </a:r>
                      <a:r>
                        <a:rPr lang="ru-RU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ессенджеры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(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WhatsApp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Viber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Telegram,Skype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Facebook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Messenger)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Сайт педагога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948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Кейс</a:t>
                      </a:r>
                      <a:endParaRPr lang="ru-RU" sz="1200" b="1" dirty="0">
                        <a:solidFill>
                          <a:srgbClr val="9E000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Google </a:t>
                      </a: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disk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Э</a:t>
                      </a: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лектронная почта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Социальная сеть (</a:t>
                      </a:r>
                      <a:r>
                        <a:rPr lang="ru-RU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ВКонтакте</a:t>
                      </a: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</a:t>
                      </a:r>
                      <a:r>
                        <a:rPr lang="ru-RU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Instagram</a:t>
                      </a: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Одноклассники, 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Facebook</a:t>
                      </a: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)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</a:t>
                      </a:r>
                      <a:r>
                        <a:rPr lang="ru-RU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ессенджеры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(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WhatsApp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Viber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Telegram,Skype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Facebook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Messenger)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Сайт педагога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</a:tbl>
          </a:graphicData>
        </a:graphic>
      </p:graphicFrame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187624" y="116632"/>
            <a:ext cx="5400600" cy="3077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1-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Кейс-технологии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Интернет-технологии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836712"/>
          <a:ext cx="8568952" cy="5678424"/>
        </p:xfrm>
        <a:graphic>
          <a:graphicData uri="http://schemas.openxmlformats.org/drawingml/2006/table">
            <a:tbl>
              <a:tblPr/>
              <a:tblGrid>
                <a:gridCol w="3428271"/>
                <a:gridCol w="5140681"/>
              </a:tblGrid>
              <a:tr h="677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Электронный учебник </a:t>
                      </a:r>
                      <a:endParaRPr lang="ru-RU" sz="1200" b="1" dirty="0" smtClean="0">
                        <a:solidFill>
                          <a:srgbClr val="9E0000"/>
                        </a:solidFill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Электронное </a:t>
                      </a:r>
                      <a:r>
                        <a:rPr lang="ru-RU" sz="1200" b="1" dirty="0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пособие </a:t>
                      </a:r>
                      <a:endParaRPr lang="ru-RU" sz="1200" b="1" dirty="0" smtClean="0">
                        <a:solidFill>
                          <a:srgbClr val="9E0000"/>
                        </a:solidFill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Электронный </a:t>
                      </a:r>
                      <a:r>
                        <a:rPr lang="ru-RU" sz="1200" b="1" dirty="0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практикум</a:t>
                      </a:r>
                      <a:endParaRPr lang="ru-RU" sz="1200" b="1" dirty="0">
                        <a:solidFill>
                          <a:srgbClr val="9E000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Google </a:t>
                      </a: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disk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ЭБС «Академия»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ЭБС «Лань»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ЭБС «ЮРАЙТ»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ОП «</a:t>
                      </a:r>
                      <a:r>
                        <a:rPr lang="en-US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PROF</a:t>
                      </a: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ОБРАЗОВАНИЕ»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Сайт педагога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Другие платформы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Электронная презентация</a:t>
                      </a:r>
                      <a:endParaRPr lang="ru-RU" sz="1200" b="1" dirty="0">
                        <a:solidFill>
                          <a:srgbClr val="9E000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Google </a:t>
                      </a: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disk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Э</a:t>
                      </a: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лектронная почта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Социальная сеть (</a:t>
                      </a:r>
                      <a:r>
                        <a:rPr lang="ru-RU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ВКонтакте</a:t>
                      </a: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 Одноклассники, 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Facebook</a:t>
                      </a: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)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</a:t>
                      </a:r>
                      <a:r>
                        <a:rPr lang="ru-RU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ессенджеры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(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WhatsApp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Viber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Telegram,Skype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Facebook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Messenger)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Сайт педагога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Лекция (документ </a:t>
                      </a:r>
                      <a:r>
                        <a:rPr lang="en-US" sz="1200" b="1" dirty="0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WORD</a:t>
                      </a:r>
                      <a:r>
                        <a:rPr lang="ru-RU" sz="1200" b="1" dirty="0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, </a:t>
                      </a:r>
                      <a:r>
                        <a:rPr lang="en-US" sz="1200" b="1" dirty="0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PDF</a:t>
                      </a:r>
                      <a:r>
                        <a:rPr lang="ru-RU" sz="1200" b="1" dirty="0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, </a:t>
                      </a:r>
                      <a:r>
                        <a:rPr lang="en-US" sz="1200" b="1" dirty="0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RTF</a:t>
                      </a:r>
                      <a:r>
                        <a:rPr lang="ru-RU" sz="1200" b="1" dirty="0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)</a:t>
                      </a:r>
                      <a:endParaRPr lang="ru-RU" sz="1200" b="1" dirty="0">
                        <a:solidFill>
                          <a:srgbClr val="9E000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Google   disk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Э</a:t>
                      </a: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лектронная почта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Социальная сеть</a:t>
                      </a:r>
                      <a:r>
                        <a:rPr lang="en-US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(</a:t>
                      </a:r>
                      <a:r>
                        <a:rPr lang="ru-RU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ВКонтакте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, </a:t>
                      </a: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Одноклассники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Facebook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)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</a:t>
                      </a:r>
                      <a:r>
                        <a:rPr lang="ru-RU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ессенджеры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(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WhatsApp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Viber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Telegram,Skype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Facebook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Messenger)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Сайт педагога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Практическое </a:t>
                      </a:r>
                      <a:r>
                        <a:rPr lang="ru-RU" sz="1200" b="1" dirty="0" smtClean="0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занятие</a:t>
                      </a:r>
                      <a:endParaRPr lang="ru-RU" sz="1200" b="1" dirty="0" smtClean="0">
                        <a:solidFill>
                          <a:srgbClr val="9E0000"/>
                        </a:solidFill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1200" b="0" dirty="0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(+Технологическая карта / Инструкционная карта, образец выполнения (видеозапись, фото)</a:t>
                      </a:r>
                      <a:endParaRPr lang="ru-RU" sz="1200" b="0" dirty="0">
                        <a:solidFill>
                          <a:srgbClr val="9E000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Google </a:t>
                      </a: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disk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Э</a:t>
                      </a: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лектронная почта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Социальная сеть (</a:t>
                      </a:r>
                      <a:r>
                        <a:rPr lang="ru-RU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ВКонтакте</a:t>
                      </a: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, Одноклассники, 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Facebook</a:t>
                      </a: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)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</a:t>
                      </a:r>
                      <a:r>
                        <a:rPr lang="ru-RU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ессенджеры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(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WhatsApp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Viber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Telegram,Skype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Facebook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Messenger)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Сайт педагога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Контрольные задания</a:t>
                      </a:r>
                      <a:endParaRPr lang="ru-RU" sz="1200" b="1" dirty="0">
                        <a:solidFill>
                          <a:srgbClr val="9E000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Контрольная работа</a:t>
                      </a:r>
                      <a:endParaRPr lang="ru-RU" sz="1200" b="1" dirty="0">
                        <a:solidFill>
                          <a:srgbClr val="9E000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Google </a:t>
                      </a: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disk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Э</a:t>
                      </a: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лектронная почта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Социальная сеть (</a:t>
                      </a:r>
                      <a:r>
                        <a:rPr lang="ru-RU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ВКонтакте</a:t>
                      </a: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, Одноклассники, 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Facebook</a:t>
                      </a: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)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</a:t>
                      </a:r>
                      <a:r>
                        <a:rPr lang="ru-RU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ессенджеры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(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WhatsApp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Viber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Telegram,Skype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Facebook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Messenger)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Сайт педагога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43608" y="404664"/>
            <a:ext cx="6552728" cy="3077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1 (Продолжение)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Кейс-технологии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Интернет-технологии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476672"/>
          <a:ext cx="8280920" cy="6303654"/>
        </p:xfrm>
        <a:graphic>
          <a:graphicData uri="http://schemas.openxmlformats.org/drawingml/2006/table">
            <a:tbl>
              <a:tblPr/>
              <a:tblGrid>
                <a:gridCol w="3313036"/>
                <a:gridCol w="4967884"/>
              </a:tblGrid>
              <a:tr h="312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all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Интерактивные </a:t>
                      </a:r>
                      <a:r>
                        <a:rPr lang="ru-RU" sz="1200" b="1" cap="all" dirty="0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1200" b="1" cap="all" dirty="0" err="1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интернет-технологии</a:t>
                      </a:r>
                      <a:r>
                        <a:rPr lang="ru-RU" sz="1200" b="1" cap="all" dirty="0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, </a:t>
                      </a:r>
                      <a:r>
                        <a:rPr lang="ru-RU" sz="1200" b="1" cap="all" dirty="0" err="1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Онлайн-обучение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Дистанционные и электронные платформы,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программые</a:t>
                      </a: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средства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Интернет-урок</a:t>
                      </a:r>
                      <a:endParaRPr lang="ru-RU" sz="1200" b="1" dirty="0">
                        <a:solidFill>
                          <a:srgbClr val="9E000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Мобильное электронное образование (МЭО); Учи. </a:t>
                      </a:r>
                      <a:r>
                        <a:rPr lang="ru-RU" sz="12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ру</a:t>
                      </a: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Другие платформы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Онлайн-урок</a:t>
                      </a:r>
                      <a:endParaRPr lang="ru-RU" sz="1200" b="1" dirty="0">
                        <a:solidFill>
                          <a:srgbClr val="9E000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ZOOM</a:t>
                      </a: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Discord 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Skype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Вебинар</a:t>
                      </a:r>
                      <a:endParaRPr lang="ru-RU" sz="1200" b="1" dirty="0">
                        <a:solidFill>
                          <a:srgbClr val="9E000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ZOOM</a:t>
                      </a: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Discord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Skype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Видеоконференция</a:t>
                      </a:r>
                      <a:endParaRPr lang="ru-RU" sz="1200" b="1" dirty="0">
                        <a:solidFill>
                          <a:srgbClr val="9E000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ZOOM</a:t>
                      </a: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Discord  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Skype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833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Онлайн-консультация</a:t>
                      </a:r>
                      <a:endParaRPr lang="ru-RU" sz="1200" b="1" dirty="0">
                        <a:solidFill>
                          <a:srgbClr val="9E000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ZOOM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Discord  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Skype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Социальная сеть (</a:t>
                      </a:r>
                      <a:r>
                        <a:rPr lang="ru-RU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ВКонтакте , Instagram, Одноклассники, </a:t>
                      </a: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Facebook</a:t>
                      </a:r>
                      <a:r>
                        <a:rPr lang="ru-RU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)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</a:t>
                      </a:r>
                      <a:r>
                        <a:rPr lang="ru-RU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ессенджеры</a:t>
                      </a:r>
                      <a:r>
                        <a:rPr lang="en-US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(WhatsApp, Viber, Telegram,Skype, Facebook Messenger)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Сайт педагога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833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Дискуссия (чат)</a:t>
                      </a:r>
                      <a:endParaRPr lang="ru-RU" sz="1200" b="1" dirty="0">
                        <a:solidFill>
                          <a:srgbClr val="9E000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ZOOM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Discord  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Skype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Социальная сеть (</a:t>
                      </a:r>
                      <a:r>
                        <a:rPr lang="ru-RU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ВКонтакте</a:t>
                      </a: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, </a:t>
                      </a:r>
                      <a:r>
                        <a:rPr lang="ru-RU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Instagram</a:t>
                      </a: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Одноклассники, 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Facebook</a:t>
                      </a: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)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</a:t>
                      </a:r>
                      <a:r>
                        <a:rPr lang="ru-RU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ессенджеры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(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WhatsApp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Viber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Telegram,Skype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</a:t>
                      </a:r>
                      <a:r>
                        <a:rPr lang="en-US" sz="1200" dirty="0" err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Facebook</a:t>
                      </a:r>
                      <a:r>
                        <a:rPr lang="en-US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Messenger)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Сайт педагога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Онлайн-тренажер</a:t>
                      </a:r>
                      <a:endParaRPr lang="ru-RU" sz="1200" b="1" dirty="0">
                        <a:solidFill>
                          <a:srgbClr val="9E000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  <a:defRPr/>
                      </a:pPr>
                      <a:r>
                        <a:rPr lang="ru-RU" sz="1200" dirty="0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Мобильное электронное образование (МЭО); Учи. </a:t>
                      </a:r>
                      <a:r>
                        <a:rPr lang="ru-RU" sz="1200" dirty="0" err="1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ру</a:t>
                      </a:r>
                      <a:r>
                        <a:rPr lang="ru-RU" sz="1200" dirty="0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д</a:t>
                      </a:r>
                      <a:r>
                        <a:rPr lang="ru-RU" sz="1200" dirty="0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ругие платформы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Web</a:t>
                      </a:r>
                      <a:r>
                        <a:rPr lang="ru-RU" sz="1200" b="1" dirty="0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-</a:t>
                      </a:r>
                      <a:r>
                        <a:rPr lang="ru-RU" sz="1200" b="1" dirty="0" err="1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квест</a:t>
                      </a:r>
                      <a:endParaRPr lang="ru-RU" sz="1200" b="1" dirty="0">
                        <a:solidFill>
                          <a:srgbClr val="9E000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Мобильное электронное образование (МЭО); Учи. </a:t>
                      </a:r>
                      <a:r>
                        <a:rPr lang="ru-RU" sz="12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ру</a:t>
                      </a: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д</a:t>
                      </a:r>
                      <a:r>
                        <a:rPr lang="ru-RU" sz="1200" dirty="0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ругие </a:t>
                      </a: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платформы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08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9E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Онлайн-тестирование</a:t>
                      </a:r>
                      <a:endParaRPr lang="ru-RU" sz="1200" b="1" dirty="0">
                        <a:solidFill>
                          <a:srgbClr val="9E000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Online Test Pad 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  <a:hlinkClick r:id="rId1"/>
                        </a:rPr>
                        <a:t>Google Forms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</a:tbl>
          </a:graphicData>
        </a:graphic>
      </p:graphicFrame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899592" y="116632"/>
            <a:ext cx="7416824" cy="3077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60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- 2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Интерактивные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Интернет-технологии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Онлайн-обучение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115616" y="764704"/>
            <a:ext cx="7668344" cy="57092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указания ДОТ в расписании, объявлениях, отчетах: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Интернет-урок МЭО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Интернет-урок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Учи.ру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Онлайн-урок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ZOOM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Вебинар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ZOOM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Онлайн-тестирование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Online Test Pad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Диф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зачет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Online Test Pad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Кейс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  disk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либо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Гугл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Видеоурок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Гугл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диск/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Электронный учебник ЭБС «Лань»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Скринкаст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Гугл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диск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т.д.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1"/>
          <p:cNvSpPr>
            <a:spLocks noChangeArrowheads="1"/>
          </p:cNvSpPr>
          <p:nvPr/>
        </p:nvSpPr>
        <p:spPr bwMode="auto">
          <a:xfrm>
            <a:off x="1259632" y="1700808"/>
            <a:ext cx="7056784" cy="4269374"/>
          </a:xfrm>
          <a:prstGeom prst="rect">
            <a:avLst/>
          </a:prstGeom>
          <a:solidFill>
            <a:prstClr val="white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качество учебного материала для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самостоятельного освоения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качество домашних заданий (индивидуальный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подход, оптимальность объема,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практикоориентированность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качество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онлайн-обучения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(содержание,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регулярность)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качество организации контроля и оценки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результатов освоения программ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качество обучения (результативность)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332656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Главные задачи </a:t>
            </a:r>
            <a:r>
              <a:rPr lang="ru-RU" sz="3200" b="1" dirty="0" smtClean="0">
                <a:solidFill>
                  <a:srgbClr val="76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педагога в условиях ЭО и ДОТ:  обеспечение 5 К</a:t>
            </a:r>
            <a:endParaRPr lang="ru-RU" sz="3200" b="1" dirty="0" smtClean="0">
              <a:solidFill>
                <a:srgbClr val="7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image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411760" y="908720"/>
            <a:ext cx="4691063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image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47663" y="182295"/>
            <a:ext cx="6371667" cy="627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68" y="2735295"/>
          <a:ext cx="7344816" cy="2282952"/>
        </p:xfrm>
        <a:graphic>
          <a:graphicData uri="http://schemas.openxmlformats.org/drawingml/2006/table">
            <a:tbl>
              <a:tblPr/>
              <a:tblGrid>
                <a:gridCol w="1934633"/>
                <a:gridCol w="1795383"/>
                <a:gridCol w="2312087"/>
                <a:gridCol w="1302713"/>
              </a:tblGrid>
              <a:tr h="198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Селецкая</a:t>
                      </a:r>
                      <a:r>
                        <a:rPr lang="ru-RU" sz="20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О.С.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543" marR="59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Математика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543" marR="59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Векторы на плоскости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543" marR="59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ТМС-91</a:t>
                      </a:r>
                      <a:endParaRPr lang="ru-RU" sz="20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543" marR="59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7928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Цыбикова</a:t>
                      </a:r>
                      <a:r>
                        <a:rPr lang="ru-RU" sz="20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Р.Ч.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543" marR="59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Учебная практика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543" marR="59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Тема «Формовка замороженного полуфабриката в тесте, пельмени Нежные»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543" marR="59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ИМП- 91</a:t>
                      </a:r>
                      <a:endParaRPr lang="ru-RU" sz="20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543" marR="59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87824" y="6206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Онлайн-обучение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- ВЕБИНАРЫ или </a:t>
            </a:r>
            <a:r>
              <a:rPr lang="ru-RU" dirty="0" err="1" smtClean="0"/>
              <a:t>онлайн-уроки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10527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27.04.2020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1916832"/>
            <a:ext cx="254261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2</a:t>
            </a:r>
            <a:r>
              <a:rPr lang="ru-RU" dirty="0" smtClean="0"/>
              <a:t> педагога,  </a:t>
            </a:r>
            <a:r>
              <a:rPr lang="en-US" dirty="0" smtClean="0"/>
              <a:t>2</a:t>
            </a:r>
            <a:r>
              <a:rPr lang="ru-RU" dirty="0" smtClean="0"/>
              <a:t>  </a:t>
            </a:r>
            <a:r>
              <a:rPr lang="ru-RU" dirty="0" err="1" smtClean="0"/>
              <a:t>вебинара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96336" y="6525344"/>
            <a:ext cx="1547664" cy="369332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960" y="6206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ВЕБИНАРЫ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10527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28.04.2020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1916832"/>
            <a:ext cx="341292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6 преподавателей,  5  </a:t>
            </a:r>
            <a:r>
              <a:rPr lang="ru-RU" dirty="0" err="1" smtClean="0"/>
              <a:t>вебинаров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19672" y="2780928"/>
          <a:ext cx="6096000" cy="2454911"/>
        </p:xfrm>
        <a:graphic>
          <a:graphicData uri="http://schemas.openxmlformats.org/drawingml/2006/table">
            <a:tbl>
              <a:tblPr/>
              <a:tblGrid>
                <a:gridCol w="1605693"/>
                <a:gridCol w="1490120"/>
                <a:gridCol w="1918970"/>
                <a:gridCol w="1081217"/>
              </a:tblGrid>
              <a:tr h="198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Балданова Т.Б.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543" marR="59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Химия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543" marR="59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Ферменты, витамины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543" marR="59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ОПКП-81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543" marR="59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396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Балданова Т.Б.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543" marR="59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Химия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543" marR="59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Ферменты, витамины, гормоны, лекарства 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543" marR="59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УК-91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543" marR="59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396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Сухорукова М.А.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543" marR="59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История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543" marR="59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Внешняя политика 1964-1985гг.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543" marR="59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ТМС-91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543" marR="59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396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Бородина М.В.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543" marR="59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Безопасность жизнедеятельности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543" marR="59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Военно</a:t>
                      </a: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- патриотическое воспитание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543" marR="59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671</a:t>
                      </a:r>
                      <a:endParaRPr lang="ru-RU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543" marR="59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594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Шешукова</a:t>
                      </a:r>
                      <a:r>
                        <a:rPr lang="ru-RU" sz="1400" dirty="0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Н.П.</a:t>
                      </a:r>
                      <a:endParaRPr lang="ru-RU" sz="1400" dirty="0" smtClean="0"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Терещенко </a:t>
                      </a: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Л.Н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Поломошных</a:t>
                      </a:r>
                      <a:r>
                        <a:rPr lang="ru-RU" sz="1400" dirty="0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С.П.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543" marR="59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ПДП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543" marR="59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Консультация по </a:t>
                      </a:r>
                      <a:r>
                        <a:rPr lang="ru-RU" sz="1400" dirty="0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ПДП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543" marR="59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261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9543" marR="59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6525344"/>
            <a:ext cx="1547664" cy="369332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5936" y="5486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ВЕБИНАРЫ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10527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29.04.2020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1700808"/>
            <a:ext cx="341292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8</a:t>
            </a:r>
            <a:r>
              <a:rPr lang="ru-RU" dirty="0" smtClean="0"/>
              <a:t> преподавателей,  9  </a:t>
            </a:r>
            <a:r>
              <a:rPr lang="ru-RU" dirty="0" err="1" smtClean="0"/>
              <a:t>вебинаров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6" y="2348880"/>
          <a:ext cx="8568952" cy="4153362"/>
        </p:xfrm>
        <a:graphic>
          <a:graphicData uri="http://schemas.openxmlformats.org/drawingml/2006/table">
            <a:tbl>
              <a:tblPr/>
              <a:tblGrid>
                <a:gridCol w="1728192"/>
                <a:gridCol w="1440160"/>
                <a:gridCol w="3972313"/>
                <a:gridCol w="1428287"/>
              </a:tblGrid>
              <a:tr h="758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Соколов Д.О. 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Физическая культура 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1.Комплекс разминочных упражнений.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2. Комплекс упражнения для укрепления мышц ног и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ягодиц.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ТМС- 91 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76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Соколов Д.О.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Физическая культура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Занятием спортом во время самоизоляции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1.Комплекс упражнения для развития мышц груди и рук.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2.Комплекс упражнений для укрепления мышц живота и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спины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ТОЭ-91 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Дондокова Л.Г.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Физика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Л.р.№</a:t>
                      </a:r>
                      <a:r>
                        <a:rPr lang="ru-RU" sz="1200" dirty="0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6 «</a:t>
                      </a: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Измерение показателя преломления света»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УК-91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Шешукова Н.П.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ИОПД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Основные возможности программы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BPWin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УК-81 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Балданова Т.Б.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Индивидуальное проектирование 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Оформление раздела «Список используемой литературы»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ТМС-91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Бурнашева Е.В.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МДК 02.01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Производство творога традиционным способом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ТМЛ-81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64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Понаморчук Т.Г.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Иностранный язык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Россия - моя родина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ТОЭ-91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Жигмытов Б.В.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Математика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Аксиомы стереометрии и следствия из них.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ОПКП-91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Ом В.Э.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Товароведение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Мясные полуфабрикаты. Субпродукты. Мясо птицы.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ПК-91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7975" marR="37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96336" y="6525344"/>
            <a:ext cx="1547664" cy="369332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4896544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6700"/>
            <a:r>
              <a:rPr lang="ru-RU" dirty="0" smtClean="0">
                <a:solidFill>
                  <a:srgbClr val="002060"/>
                </a:solidFill>
              </a:rPr>
              <a:t>Под </a:t>
            </a:r>
            <a:r>
              <a:rPr lang="ru-RU" b="1" dirty="0" smtClean="0">
                <a:solidFill>
                  <a:srgbClr val="002060"/>
                </a:solidFill>
              </a:rPr>
              <a:t>дистанционными образовательными технологиями</a:t>
            </a:r>
            <a:r>
              <a:rPr lang="ru-RU" dirty="0" smtClean="0">
                <a:solidFill>
                  <a:srgbClr val="002060"/>
                </a:solidFill>
              </a:rPr>
              <a:t> понимаются образовательные технологии, реализуемые в основном с применением информационно-телекоммуникационных сетей </a:t>
            </a:r>
            <a:r>
              <a:rPr lang="ru-RU" dirty="0" smtClean="0">
                <a:solidFill>
                  <a:srgbClr val="760000"/>
                </a:solidFill>
              </a:rPr>
              <a:t>при опосредованном (на расстоянии) взаимодействии обучающихся и педагогических работников.</a:t>
            </a:r>
            <a:endParaRPr lang="ru-RU" dirty="0">
              <a:solidFill>
                <a:srgbClr val="76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3356992"/>
            <a:ext cx="5544616" cy="313932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Под </a:t>
            </a:r>
            <a:r>
              <a:rPr lang="ru-RU" b="1" dirty="0" smtClean="0">
                <a:solidFill>
                  <a:srgbClr val="002060"/>
                </a:solidFill>
              </a:rPr>
              <a:t>электронным обучением </a:t>
            </a:r>
            <a:r>
              <a:rPr lang="ru-RU" dirty="0" smtClean="0">
                <a:solidFill>
                  <a:srgbClr val="002060"/>
                </a:solidFill>
              </a:rPr>
              <a:t>понимается организация образовательной деятельности с </a:t>
            </a:r>
            <a:r>
              <a:rPr lang="ru-RU" dirty="0" smtClean="0">
                <a:solidFill>
                  <a:srgbClr val="760000"/>
                </a:solidFill>
              </a:rPr>
              <a:t>применением</a:t>
            </a:r>
            <a:r>
              <a:rPr lang="ru-RU" dirty="0" smtClean="0">
                <a:solidFill>
                  <a:srgbClr val="002060"/>
                </a:solidFill>
              </a:rPr>
              <a:t> содержащейся в базах данных и используемой при реализации образовательных программ </a:t>
            </a:r>
            <a:r>
              <a:rPr lang="ru-RU" dirty="0" smtClean="0">
                <a:solidFill>
                  <a:srgbClr val="760000"/>
                </a:solidFill>
              </a:rPr>
              <a:t>информации</a:t>
            </a:r>
            <a:r>
              <a:rPr lang="ru-RU" dirty="0" smtClean="0">
                <a:solidFill>
                  <a:srgbClr val="002060"/>
                </a:solidFill>
              </a:rPr>
              <a:t> и обеспечивающих ее обработку </a:t>
            </a:r>
            <a:r>
              <a:rPr lang="ru-RU" dirty="0" smtClean="0">
                <a:solidFill>
                  <a:srgbClr val="760000"/>
                </a:solidFill>
              </a:rPr>
              <a:t>информационных технологий, технических средств, а также информационно-телекоммуникационных сетей, </a:t>
            </a:r>
            <a:r>
              <a:rPr lang="ru-RU" dirty="0" smtClean="0">
                <a:solidFill>
                  <a:srgbClr val="002060"/>
                </a:solidFill>
              </a:rPr>
              <a:t>обеспечивающих передачу по линиям связи указанной информации, </a:t>
            </a:r>
            <a:r>
              <a:rPr lang="ru-RU" dirty="0" smtClean="0">
                <a:solidFill>
                  <a:srgbClr val="760000"/>
                </a:solidFill>
              </a:rPr>
              <a:t>взаимодействие обучающихся и педагогических работников.</a:t>
            </a:r>
            <a:endParaRPr lang="ru-RU" dirty="0">
              <a:solidFill>
                <a:srgbClr val="76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1052736"/>
            <a:ext cx="2771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Статья 16. Реализация образовательных программ с применением электронного обучения и дистанционных образовательных технологий</a:t>
            </a:r>
            <a:br>
              <a:rPr lang="ru-RU" sz="1400" b="1" dirty="0" smtClean="0"/>
            </a:br>
            <a:r>
              <a:rPr lang="ru-RU" sz="1400" b="1" dirty="0" smtClean="0"/>
              <a:t>Федеральный закон от 29.12.2012 N 273-ФЗ (ред. от 01.03.2020) "Об образовании в Российской Федерации"</a:t>
            </a:r>
            <a:endParaRPr lang="ru-RU" sz="1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952" y="6206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ВЕБИНАРЫ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10527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30.04.2020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1700808"/>
            <a:ext cx="401879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По плану  10 педагогов,  14  </a:t>
            </a:r>
            <a:r>
              <a:rPr lang="ru-RU" dirty="0" err="1" smtClean="0"/>
              <a:t>вебинаров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27584" y="2204864"/>
          <a:ext cx="8064897" cy="4214784"/>
        </p:xfrm>
        <a:graphic>
          <a:graphicData uri="http://schemas.openxmlformats.org/drawingml/2006/table">
            <a:tbl>
              <a:tblPr/>
              <a:tblGrid>
                <a:gridCol w="1565999"/>
                <a:gridCol w="1957499"/>
                <a:gridCol w="3461278"/>
                <a:gridCol w="1080121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Прыткова</a:t>
                      </a: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А.Г.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Производственная практика</a:t>
                      </a:r>
                      <a:endParaRPr lang="ru-RU" sz="1200" dirty="0" smtClean="0"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(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пробное занятие в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ZOOM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)</a:t>
                      </a:r>
                      <a:endParaRPr lang="ru-RU" sz="1200" dirty="0">
                        <a:solidFill>
                          <a:srgbClr val="FF000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Способы, назначение и цель охлаждения колбасных изделий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771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Мункуева</a:t>
                      </a: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Э. Б.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Учебная практика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marR="7556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Приготовление блюд из домашней птицы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П-91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343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Балданова Т.Б.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Эффективное поведение на рынке труда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Развитие коммуникативных и формирование деловых качеств личности 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ТОЭ-91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Биликтуева Д.Б.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ПП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Пошив детской пижамы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Ш-81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Сухорукова М.А.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История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Внешняя политика 1964-1985гг.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ТОЭ-91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Жигмытов Б.В.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Математика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Виды многогранников.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ПК-91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73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Сухорукова М.А.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История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Внешняя политика 1964-1985гг.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МТО-91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375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Седельникова А.Е.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Информатика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Практическая работа « Пример поиска информации на государственных порталах. Поисковые системы»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УК-91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Жигмытов Баир Владимирович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Индивидуальное проектирование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Защита проекта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ОПКП-81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Жигмытов Баир Владимирович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Индивидуальное проектирование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Защита проекта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ОПКП-81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Зарубина  Л.А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Химия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Адсорбция и поверхностные явления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ТМС-81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Ом В.Э.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Товароведение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Колбасные изделия. </a:t>
                      </a:r>
                      <a:r>
                        <a:rPr lang="ru-RU" sz="12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Мясокопчености</a:t>
                      </a: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.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ПК-91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Терещенко Л.Н.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Учебная практика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Консультация по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учебной практике 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171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Терещенко Л.Н.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ПД практика </a:t>
                      </a:r>
                      <a:endParaRPr lang="ru-RU" sz="12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Консультация по ПДП и ДП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161</a:t>
                      </a:r>
                      <a:endParaRPr lang="ru-RU" sz="1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4883" marR="34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96336" y="6669360"/>
            <a:ext cx="1547664" cy="369332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952" y="6206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ВЕБИНАРЫ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10527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30.04.2020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1628800"/>
            <a:ext cx="414812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Дополнительно включены в расписание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27584" y="2204864"/>
          <a:ext cx="8064897" cy="2687512"/>
        </p:xfrm>
        <a:graphic>
          <a:graphicData uri="http://schemas.openxmlformats.org/drawingml/2006/table">
            <a:tbl>
              <a:tblPr/>
              <a:tblGrid>
                <a:gridCol w="1728192"/>
                <a:gridCol w="1795306"/>
                <a:gridCol w="3461278"/>
                <a:gridCol w="1080121"/>
              </a:tblGrid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Мархаева</a:t>
                      </a: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С.Б.</a:t>
                      </a:r>
                      <a:endParaRPr lang="ru-RU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Литература</a:t>
                      </a:r>
                      <a:endParaRPr lang="ru-RU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Творчество прозаиков второй половины 20 века</a:t>
                      </a:r>
                      <a:endParaRPr lang="ru-RU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УК-91</a:t>
                      </a:r>
                      <a:endParaRPr lang="ru-RU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Очиров С.Д.</a:t>
                      </a:r>
                      <a:endParaRPr lang="ru-RU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Безопасность жизнедеятельности</a:t>
                      </a:r>
                      <a:endParaRPr lang="ru-RU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Огневая подготовка. Назначение свойства автомата АК. Меры безопасности при обращении с оружием. Разборка, сборка АК.</a:t>
                      </a:r>
                      <a:endParaRPr lang="ru-RU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ТОЭ-91 </a:t>
                      </a:r>
                      <a:endParaRPr lang="ru-RU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343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Седельникова А.Е.</a:t>
                      </a:r>
                      <a:endParaRPr lang="ru-RU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Информатика</a:t>
                      </a:r>
                      <a:endParaRPr lang="ru-RU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Практическая работа « Пример поиска информации на государственных порталах. Поисковые системы»</a:t>
                      </a:r>
                      <a:endParaRPr lang="ru-RU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УК-91</a:t>
                      </a:r>
                      <a:endParaRPr lang="ru-RU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Цыренжапова</a:t>
                      </a: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Л.Д.</a:t>
                      </a:r>
                      <a:endParaRPr lang="ru-RU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Ин.яз</a:t>
                      </a:r>
                      <a:endParaRPr lang="ru-RU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Великобритания</a:t>
                      </a:r>
                      <a:endParaRPr lang="ru-RU" sz="11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ТМС-91</a:t>
                      </a:r>
                      <a:endParaRPr lang="ru-RU" sz="11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Лунин С.Н.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Консультация по дипломному проектированию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Консультация по дипломному проектированию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661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96336" y="6669360"/>
            <a:ext cx="1547664" cy="369332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952" y="6206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ВЕБИНАРЫ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10527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30.04.2020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596336" y="6488668"/>
            <a:ext cx="1547664" cy="369332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2636912"/>
            <a:ext cx="4896544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Остальные педагоги?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932856" y="0"/>
            <a:ext cx="7211144" cy="78296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Сухорукова Марина Анатольевна</a:t>
            </a:r>
            <a:endParaRPr lang="ru-RU" sz="2400" b="1" dirty="0"/>
          </a:p>
        </p:txBody>
      </p:sp>
      <p:pic>
        <p:nvPicPr>
          <p:cNvPr id="173057" name="Рисунок 2"/>
          <p:cNvPicPr>
            <a:picLocks noChangeAspect="1" noChangeArrowheads="1"/>
          </p:cNvPicPr>
          <p:nvPr/>
        </p:nvPicPr>
        <p:blipFill>
          <a:blip r:embed="rId1" cstate="print"/>
          <a:srcRect b="5125"/>
          <a:stretch>
            <a:fillRect/>
          </a:stretch>
        </p:blipFill>
        <p:spPr bwMode="auto">
          <a:xfrm>
            <a:off x="467544" y="980729"/>
            <a:ext cx="5476056" cy="292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58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284984"/>
            <a:ext cx="5472608" cy="293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Балданова Татьяна Борисовна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1"/>
          <a:stretch>
            <a:fillRect/>
          </a:stretch>
        </p:blipFill>
        <p:spPr bwMode="auto">
          <a:xfrm>
            <a:off x="235585" y="1090295"/>
            <a:ext cx="5619750" cy="3183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"/>
          <a:stretch>
            <a:fillRect/>
          </a:stretch>
        </p:blipFill>
        <p:spPr bwMode="auto">
          <a:xfrm>
            <a:off x="3818255" y="3574415"/>
            <a:ext cx="5218430" cy="2988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C:\Users\User\Downloads\Screenshot_2020-04-30-10-21-35-452_us.zoom.videomeetings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47048" y="980728"/>
            <a:ext cx="2996952" cy="5877272"/>
          </a:xfrm>
          <a:prstGeom prst="rect">
            <a:avLst/>
          </a:prstGeom>
          <a:noFill/>
        </p:spPr>
      </p:pic>
      <p:pic>
        <p:nvPicPr>
          <p:cNvPr id="216067" name="Picture 3" descr="C:\Users\User\Downloads\Screenshot_2020-04-30-10-27-17-033_us.zoom.videomeeting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8112"/>
            <a:ext cx="2924944" cy="5849888"/>
          </a:xfrm>
          <a:prstGeom prst="rect">
            <a:avLst/>
          </a:prstGeom>
          <a:noFill/>
        </p:spPr>
      </p:pic>
      <p:pic>
        <p:nvPicPr>
          <p:cNvPr id="216068" name="Picture 4" descr="C:\Users\User\Downloads\Screenshot_2020-04-30-10-28-59-583_us.zoom.videomeeting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980728"/>
            <a:ext cx="2758616" cy="57332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74123" y="260648"/>
            <a:ext cx="5169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Мункуева</a:t>
            </a:r>
            <a:r>
              <a:rPr lang="ru-RU" sz="2400" b="1" dirty="0" smtClean="0"/>
              <a:t> Эльвира </a:t>
            </a:r>
            <a:r>
              <a:rPr lang="ru-RU" sz="2400" b="1" dirty="0" err="1" smtClean="0"/>
              <a:t>Бадмацыреновна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44008" y="404664"/>
            <a:ext cx="4134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Шешукова</a:t>
            </a:r>
            <a:r>
              <a:rPr lang="ru-RU" sz="2400" b="1" dirty="0" smtClean="0"/>
              <a:t> Наталья Павловна</a:t>
            </a:r>
            <a:endParaRPr lang="ru-RU" sz="2400" b="1" dirty="0"/>
          </a:p>
        </p:txBody>
      </p:sp>
      <p:pic>
        <p:nvPicPr>
          <p:cNvPr id="207874" name="Рисунок 4"/>
          <p:cNvPicPr>
            <a:picLocks noChangeAspect="1" noChangeArrowheads="1"/>
          </p:cNvPicPr>
          <p:nvPr/>
        </p:nvPicPr>
        <p:blipFill>
          <a:blip r:embed="rId1" cstate="print"/>
          <a:srcRect b="4555"/>
          <a:stretch>
            <a:fillRect/>
          </a:stretch>
        </p:blipFill>
        <p:spPr bwMode="auto">
          <a:xfrm>
            <a:off x="395536" y="1268760"/>
            <a:ext cx="835791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44008" y="404664"/>
            <a:ext cx="4134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Шешукова</a:t>
            </a:r>
            <a:r>
              <a:rPr lang="ru-RU" sz="2400" b="1" dirty="0" smtClean="0"/>
              <a:t> Наталья Павловна</a:t>
            </a:r>
            <a:endParaRPr lang="ru-RU" sz="2400" b="1" dirty="0"/>
          </a:p>
        </p:txBody>
      </p:sp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1" cstate="print"/>
          <a:srcRect b="3986"/>
          <a:stretch>
            <a:fillRect/>
          </a:stretch>
        </p:blipFill>
        <p:spPr bwMode="auto">
          <a:xfrm>
            <a:off x="128107" y="1124744"/>
            <a:ext cx="9015893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4008" y="404664"/>
            <a:ext cx="4193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Бурнашева Елена Валерьевна</a:t>
            </a:r>
            <a:endParaRPr lang="ru-RU" sz="2400" b="1" dirty="0"/>
          </a:p>
        </p:txBody>
      </p:sp>
      <p:pic>
        <p:nvPicPr>
          <p:cNvPr id="209922" name="Рисунок 12"/>
          <p:cNvPicPr>
            <a:picLocks noChangeAspect="1" noChangeArrowheads="1"/>
          </p:cNvPicPr>
          <p:nvPr/>
        </p:nvPicPr>
        <p:blipFill>
          <a:blip r:embed="rId1" cstate="print"/>
          <a:srcRect b="3986"/>
          <a:stretch>
            <a:fillRect/>
          </a:stretch>
        </p:blipFill>
        <p:spPr bwMode="auto">
          <a:xfrm>
            <a:off x="755576" y="1412776"/>
            <a:ext cx="794923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Рисунок 10"/>
          <p:cNvPicPr>
            <a:picLocks noChangeAspect="1" noChangeArrowheads="1"/>
          </p:cNvPicPr>
          <p:nvPr/>
        </p:nvPicPr>
        <p:blipFill>
          <a:blip r:embed="rId1" cstate="print"/>
          <a:srcRect b="4269"/>
          <a:stretch>
            <a:fillRect/>
          </a:stretch>
        </p:blipFill>
        <p:spPr bwMode="auto">
          <a:xfrm>
            <a:off x="1" y="1025588"/>
            <a:ext cx="9144000" cy="49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950993" y="260648"/>
            <a:ext cx="4193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Бурнашева Елена Валерьевна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620688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ТЕНДЕНЦИИ РАЗВИТИЯ ЦИФРОВОГО ОБРАЗОВАТЕЛЬНОГО ПРОЦЕССА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899592" y="1700808"/>
          <a:ext cx="763284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00586" y="620688"/>
            <a:ext cx="4743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Понаморчук</a:t>
            </a:r>
            <a:r>
              <a:rPr lang="ru-RU" sz="2400" b="1" dirty="0" smtClean="0"/>
              <a:t> Татьяна Геннадьевна</a:t>
            </a:r>
            <a:endParaRPr lang="ru-RU" sz="2400" b="1" dirty="0"/>
          </a:p>
        </p:txBody>
      </p:sp>
      <p:pic>
        <p:nvPicPr>
          <p:cNvPr id="211970" name="Рисунок 18"/>
          <p:cNvPicPr>
            <a:picLocks noChangeAspect="1" noChangeArrowheads="1"/>
          </p:cNvPicPr>
          <p:nvPr/>
        </p:nvPicPr>
        <p:blipFill>
          <a:blip r:embed="rId1" cstate="print"/>
          <a:srcRect b="3131"/>
          <a:stretch>
            <a:fillRect/>
          </a:stretch>
        </p:blipFill>
        <p:spPr bwMode="auto">
          <a:xfrm>
            <a:off x="323528" y="1340768"/>
            <a:ext cx="8539873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C:\Users\User\Downloads\IMG-106418a465396005120c157e48136712-V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9552" y="1340768"/>
            <a:ext cx="8280920" cy="62106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8024" y="620688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Ом Владислав Эдуардович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2276872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Благодарю </a:t>
            </a:r>
            <a:r>
              <a:rPr lang="ru-RU" sz="4400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за внимание!</a:t>
            </a:r>
            <a:endParaRPr lang="ru-RU" sz="4400" i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627784" y="692696"/>
            <a:ext cx="628858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35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ЦИФРОВОЙ ДИДАКТИКИ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971600" y="1988840"/>
          <a:ext cx="6696744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фон.pn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7463" y="0"/>
            <a:ext cx="91789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4" descr="слайд 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3125"/>
            <a:ext cx="91440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71550" y="333375"/>
            <a:ext cx="7848600" cy="5688013"/>
          </a:xfrm>
          <a:prstGeom prst="rect">
            <a:avLst/>
          </a:prstGeom>
          <a:solidFill>
            <a:srgbClr val="111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КАК ОРГАНИЗОВАТЬ ДИСТАНЦИОННОЕ 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ОБУЧЕНИЕ ?</a:t>
            </a:r>
            <a:endParaRPr lang="ru-RU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101" name="Рисунок 7" descr="https://avatars.mds.yandex.net/get-pdb/777813/9c4a5eeb-5f60-4089-be51-4b34f00df3e3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628775"/>
            <a:ext cx="5184775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фон.pn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7463" y="0"/>
            <a:ext cx="91789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4" descr="слайд 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3125"/>
            <a:ext cx="91440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288" y="333375"/>
            <a:ext cx="8424862" cy="5688013"/>
          </a:xfrm>
          <a:prstGeom prst="rect">
            <a:avLst/>
          </a:prstGeom>
          <a:solidFill>
            <a:srgbClr val="111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Как спланировать работу?</a:t>
            </a:r>
            <a:endParaRPr lang="ru-RU" sz="2800" dirty="0"/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Как создавать учебные материалы?</a:t>
            </a:r>
            <a:endParaRPr lang="ru-RU" sz="2800" dirty="0"/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Какие цифровые ресурсы использовать?</a:t>
            </a:r>
            <a:endParaRPr lang="ru-RU" sz="2800" dirty="0"/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Как   связываться </a:t>
            </a:r>
            <a:r>
              <a:rPr lang="ru-RU" sz="2800" dirty="0" smtClean="0"/>
              <a:t>с </a:t>
            </a:r>
            <a:r>
              <a:rPr lang="ru-RU" sz="2800" dirty="0"/>
              <a:t>обучающимися?</a:t>
            </a:r>
            <a:endParaRPr lang="ru-RU" sz="2800" dirty="0"/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Как передать содержание учебного материала?</a:t>
            </a:r>
            <a:endParaRPr lang="ru-RU" sz="2800" dirty="0"/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Вызовы, с которыми можем столкнуться</a:t>
            </a:r>
            <a:endParaRPr lang="ru-RU" sz="2800" dirty="0"/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 Как проводить мониторинг  образовательных достижений обучающихся?</a:t>
            </a:r>
            <a:endParaRPr lang="ru-RU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</a:t>
            </a:r>
            <a:endParaRPr lang="ru-RU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1"/>
          <p:cNvSpPr>
            <a:spLocks noChangeArrowheads="1"/>
          </p:cNvSpPr>
          <p:nvPr/>
        </p:nvSpPr>
        <p:spPr bwMode="auto">
          <a:xfrm>
            <a:off x="1043608" y="188640"/>
            <a:ext cx="7272808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рекомендации, инструкции для педагогов и студентов по организации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образовательной деятельности с применением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ЭО и ДО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43608" y="1196752"/>
          <a:ext cx="7272808" cy="5057651"/>
        </p:xfrm>
        <a:graphic>
          <a:graphicData uri="http://schemas.openxmlformats.org/drawingml/2006/table">
            <a:tbl>
              <a:tblPr/>
              <a:tblGrid>
                <a:gridCol w="7272808"/>
              </a:tblGrid>
              <a:tr h="292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Подготовка информации, разработка  инструкций для размещения на сайте колледжа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643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Список инструментов виртуальной коммуникации, которые рекомендуются преподавателям для проведения </a:t>
                      </a:r>
                      <a:r>
                        <a:rPr lang="ru-RU" sz="14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вебинаров</a:t>
                      </a: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, </a:t>
                      </a:r>
                      <a:r>
                        <a:rPr lang="ru-RU" sz="14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онлайн</a:t>
                      </a: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консультирования, коллективного обсуждения и коллективного проектирования (в том числе приспособленных для использования лицами с инвалидностью и ОВЗ)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Перечень </a:t>
                      </a:r>
                      <a:r>
                        <a:rPr lang="ru-RU" sz="14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онлайн-ресурсов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584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ВШЭ: Экспресс – анализ цифровых образовательных ресурсов и сервисов для организации учебного процесса школ  в дистанционной форме: Современная аналитика образования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МЭО: руководство пользователя для педагогов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МЭО: руководство пользователя для студентов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Инструкции по регистрации и работе в ЭБС издательства «Академия» для педагогов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Инструкции по регистрации и работе в ЭБС издательства «Академия» для студентов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Инструкции по регистрации и работе в ЭБС издательства «Лань» для педагогов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Инструкции по регистрации и работе в ЭБС издательства «Лань» для студентов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Инструкция по установке и регистрации программы  </a:t>
                      </a:r>
                      <a:r>
                        <a:rPr lang="en-US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ZOOM 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Инструкция по созданию видеоконференции в </a:t>
                      </a:r>
                      <a:r>
                        <a:rPr lang="en-US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ZOOM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Инструкция по использованию </a:t>
                      </a:r>
                      <a:r>
                        <a:rPr lang="en-US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ZOOM</a:t>
                      </a: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для </a:t>
                      </a:r>
                      <a:r>
                        <a:rPr lang="ru-RU" sz="14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онлайн-обучения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92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Методические рекомендации по созданию интерактивных заданий в сервисе </a:t>
                      </a:r>
                      <a:r>
                        <a:rPr lang="ru-RU" sz="14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Learning</a:t>
                      </a: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Apps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15616" y="1484776"/>
          <a:ext cx="7272808" cy="4680530"/>
        </p:xfrm>
        <a:graphic>
          <a:graphicData uri="http://schemas.openxmlformats.org/drawingml/2006/table">
            <a:tbl>
              <a:tblPr/>
              <a:tblGrid>
                <a:gridCol w="7272808"/>
              </a:tblGrid>
              <a:tr h="296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Тенденции развития цифрового образовательного процесса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96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Принципы цифрового образовательного процесса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96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Цифровые педагогические технологии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96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Роли и функции педагога в цифровом образовательном процессе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96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Памятка для педагога по организации перевернутого обучения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96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Рекомендации. Как организовать дистанционное обучение. План действия для педагога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524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Рекомендации. Форматы </a:t>
                      </a:r>
                      <a:r>
                        <a:rPr lang="ru-RU" sz="14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онлайн-обучения</a:t>
                      </a: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: как подобрать правильную форму для лучшего результата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96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Рекомендации. Как вовлечь студента в работу на дистанционном обучении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96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Чек-лист по проведению </a:t>
                      </a:r>
                      <a:r>
                        <a:rPr lang="ru-RU" sz="14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онлайн-урока</a:t>
                      </a: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в </a:t>
                      </a:r>
                      <a:r>
                        <a:rPr lang="en-US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ZOOM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96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Инструкция как выложить видео на </a:t>
                      </a:r>
                      <a:r>
                        <a:rPr lang="ru-RU" sz="14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Ютуб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5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Ссылка на </a:t>
                      </a:r>
                      <a:r>
                        <a:rPr lang="ru-RU" sz="14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видеоинструкцию</a:t>
                      </a: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по применению программы OBS </a:t>
                      </a:r>
                      <a:r>
                        <a:rPr lang="ru-RU" sz="14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Studio</a:t>
                      </a: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. Запись видео с </a:t>
                      </a:r>
                      <a:r>
                        <a:rPr lang="ru-RU" sz="14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экрана.Бесплатная</a:t>
                      </a: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версия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96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Инструкции по регистрации и работе в </a:t>
                      </a:r>
                      <a:r>
                        <a:rPr lang="ru-RU" sz="14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ЭБСиздательства</a:t>
                      </a: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«ЮРАЙТ» для педагогов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96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Инструкции по регистрации и работе в ЭБС издательства «ЮРАЙТ» для студентов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96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Памятка для педагогов  по применению ДОТ</a:t>
                      </a:r>
                      <a:endParaRPr lang="ru-RU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3608" y="188640"/>
            <a:ext cx="7272808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рекомендации, инструкции для педагогов и студентов по организации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образовательной деятельности с применением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ЭО и ДО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899592" y="971437"/>
            <a:ext cx="7632848" cy="517064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 – технологии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электронный  УМК по дисциплине (теория, практические задания, контрольные задания по  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ме,  тестовые документы, презентации, технологические, инструкционные карты, инструкции, видеоматериалы, аудиоматериалы).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3242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Интернет-технологии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образовательные интернет-ресурсы: интернет-сайты, образовательные порталы, платформы.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3242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Интерактивные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интернет-технологии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интернет-ресурсы,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вебинары,видеоконференции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чаты,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онлайн-тесты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т.д.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RESOURCE_PATHS_HASH_PRESENTER" val="a98bb7467f5b7b76b0e48d652a62f18e1d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11526</Words>
  <Application>WPS Presentation</Application>
  <PresentationFormat>Экран (4:3)</PresentationFormat>
  <Paragraphs>667</Paragraphs>
  <Slides>32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9" baseType="lpstr">
      <vt:lpstr>Arial</vt:lpstr>
      <vt:lpstr>SimSun</vt:lpstr>
      <vt:lpstr>Wingdings</vt:lpstr>
      <vt:lpstr>Monotype Corsiva</vt:lpstr>
      <vt:lpstr>Segoe Print</vt:lpstr>
      <vt:lpstr>Times New Roman</vt:lpstr>
      <vt:lpstr>Calibri</vt:lpstr>
      <vt:lpstr>Calibri</vt:lpstr>
      <vt:lpstr>Times New Roman</vt:lpstr>
      <vt:lpstr>Microsoft YaHei</vt:lpstr>
      <vt:lpstr/>
      <vt:lpstr>Arial Unicode MS</vt:lpstr>
      <vt:lpstr>Franklin Gothic Medium</vt:lpstr>
      <vt:lpstr>Cambria</vt:lpstr>
      <vt:lpstr>Тема Office</vt:lpstr>
      <vt:lpstr>PBrush</vt:lpstr>
      <vt:lpstr>PBrush</vt:lpstr>
      <vt:lpstr> Организация методической работы в колледже при внедрении цифровых педагогических технологий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Сухорукова Марина Анатольевна</vt:lpstr>
      <vt:lpstr>Балданова Татьяна Борисовна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presentation-creation.ru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Синие ромбы</dc:title>
  <dc:creator>obstinate</dc:creator>
  <dc:description>Шаблон презентации с сайта http://presentation-creation.ru/</dc:description>
  <cp:lastModifiedBy>кендама</cp:lastModifiedBy>
  <cp:revision>52</cp:revision>
  <dcterms:created xsi:type="dcterms:W3CDTF">2018-02-25T09:09:00Z</dcterms:created>
  <dcterms:modified xsi:type="dcterms:W3CDTF">2020-04-30T06:48:22Z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1033-11.2.0.8342</vt:lpwstr>
  </property>
</Properties>
</file>